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 Avenir Next Arabic" panose="020B0604020202020204" charset="-78"/>
      <p:regular r:id="rId28"/>
    </p:embeddedFont>
    <p:embeddedFont>
      <p:font typeface="Bierstadt" panose="020B0004020202020204" pitchFamily="34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</p:embeddedFont>
    <p:embeddedFont>
      <p:font typeface="Montserrat Bold" panose="020B0604020202020204" charset="0"/>
      <p:regular r:id="rId34"/>
    </p:embeddedFont>
    <p:embeddedFont>
      <p:font typeface="Posterama Bold" panose="020B0804020200020000" pitchFamily="34" charset="0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44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39.jpe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59794" y="1113554"/>
            <a:ext cx="9576294" cy="8059893"/>
            <a:chOff x="0" y="0"/>
            <a:chExt cx="12768392" cy="10746524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2768453" cy="10746486"/>
            </a:xfrm>
            <a:custGeom>
              <a:avLst/>
              <a:gdLst/>
              <a:ahLst/>
              <a:cxnLst/>
              <a:rect l="l" t="t" r="r" b="b"/>
              <a:pathLst>
                <a:path w="12768453" h="10746486">
                  <a:moveTo>
                    <a:pt x="12768453" y="0"/>
                  </a:moveTo>
                  <a:lnTo>
                    <a:pt x="0" y="0"/>
                  </a:lnTo>
                  <a:lnTo>
                    <a:pt x="0" y="10746486"/>
                  </a:lnTo>
                  <a:lnTo>
                    <a:pt x="12768453" y="10746486"/>
                  </a:lnTo>
                  <a:lnTo>
                    <a:pt x="12768453" y="0"/>
                  </a:lnTo>
                  <a:close/>
                </a:path>
              </a:pathLst>
            </a:custGeom>
            <a:blipFill>
              <a:blip r:embed="rId3"/>
              <a:stretch>
                <a:fillRect l="-338" b="-5895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398642" y="3177904"/>
            <a:ext cx="8797917" cy="90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999" b="1" spc="51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Cyber attack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57909" y="6523898"/>
            <a:ext cx="4972136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By: Sara Hatem</a:t>
            </a:r>
          </a:p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Shaza Muhmad </a:t>
            </a:r>
          </a:p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Rawda Ayman </a:t>
            </a:r>
          </a:p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Omar Adl</a:t>
            </a:r>
          </a:p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Mostafa Hossam</a:t>
            </a:r>
          </a:p>
          <a:p>
            <a:pPr algn="l">
              <a:lnSpc>
                <a:spcPts val="4200"/>
              </a:lnSpc>
            </a:pPr>
            <a:endParaRPr lang="en-US" sz="3000" spc="27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35" y="0"/>
            <a:ext cx="18282930" cy="10287000"/>
            <a:chOff x="0" y="0"/>
            <a:chExt cx="2437724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269" cy="13716000"/>
            </a:xfrm>
            <a:custGeom>
              <a:avLst/>
              <a:gdLst/>
              <a:ahLst/>
              <a:cxnLst/>
              <a:rect l="l" t="t" r="r" b="b"/>
              <a:pathLst>
                <a:path w="24377269" h="13716000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8001692" cy="10301064"/>
            <a:chOff x="0" y="0"/>
            <a:chExt cx="10668922" cy="13734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668889" cy="13734796"/>
            </a:xfrm>
            <a:custGeom>
              <a:avLst/>
              <a:gdLst/>
              <a:ahLst/>
              <a:cxnLst/>
              <a:rect l="l" t="t" r="r" b="b"/>
              <a:pathLst>
                <a:path w="10668889" h="13734796">
                  <a:moveTo>
                    <a:pt x="0" y="0"/>
                  </a:moveTo>
                  <a:lnTo>
                    <a:pt x="10668889" y="0"/>
                  </a:lnTo>
                  <a:lnTo>
                    <a:pt x="10668889" y="13734796"/>
                  </a:lnTo>
                  <a:lnTo>
                    <a:pt x="0" y="13734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570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818395" y="2403228"/>
            <a:ext cx="4864625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Opportunity to build​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Fully inclusive market​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Total addressable market​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18395" y="4682842"/>
            <a:ext cx="4864625" cy="157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Freedom to invent​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Selectively inclusive market​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Serviceable available market​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18395" y="6960804"/>
            <a:ext cx="4864625" cy="157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Few competitors​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Specifically targeted market​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Serviceable obtainable market​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310524" y="1119947"/>
            <a:ext cx="7776972" cy="840334"/>
            <a:chOff x="0" y="0"/>
            <a:chExt cx="10369296" cy="11204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69296" cy="1120445"/>
            </a:xfrm>
            <a:custGeom>
              <a:avLst/>
              <a:gdLst/>
              <a:ahLst/>
              <a:cxnLst/>
              <a:rect l="l" t="t" r="r" b="b"/>
              <a:pathLst>
                <a:path w="10369296" h="1120445">
                  <a:moveTo>
                    <a:pt x="0" y="0"/>
                  </a:moveTo>
                  <a:lnTo>
                    <a:pt x="10369296" y="0"/>
                  </a:lnTo>
                  <a:lnTo>
                    <a:pt x="10369296" y="1120445"/>
                  </a:lnTo>
                  <a:lnTo>
                    <a:pt x="0" y="1120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10369296" cy="1120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 spc="6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Market Comparison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94048" y="2474131"/>
            <a:ext cx="7776972" cy="840334"/>
            <a:chOff x="0" y="0"/>
            <a:chExt cx="10369296" cy="11204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69296" cy="1120445"/>
            </a:xfrm>
            <a:custGeom>
              <a:avLst/>
              <a:gdLst/>
              <a:ahLst/>
              <a:cxnLst/>
              <a:rect l="l" t="t" r="r" b="b"/>
              <a:pathLst>
                <a:path w="10369296" h="1120445">
                  <a:moveTo>
                    <a:pt x="0" y="0"/>
                  </a:moveTo>
                  <a:lnTo>
                    <a:pt x="10369296" y="0"/>
                  </a:lnTo>
                  <a:lnTo>
                    <a:pt x="10369296" y="1120445"/>
                  </a:lnTo>
                  <a:lnTo>
                    <a:pt x="0" y="1120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0369296" cy="1120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 spc="6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Our competition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5400000">
            <a:off x="-3139441" y="3139440"/>
            <a:ext cx="10287003" cy="4008122"/>
            <a:chOff x="0" y="0"/>
            <a:chExt cx="13716004" cy="5344162"/>
          </a:xfrm>
        </p:grpSpPr>
        <p:sp>
          <p:nvSpPr>
            <p:cNvPr id="6" name="Freeform 6" descr="Robotic hand and human hand almost touching with their pointer fingers"/>
            <p:cNvSpPr/>
            <p:nvPr/>
          </p:nvSpPr>
          <p:spPr>
            <a:xfrm flipH="1">
              <a:off x="0" y="0"/>
              <a:ext cx="13716000" cy="5344160"/>
            </a:xfrm>
            <a:custGeom>
              <a:avLst/>
              <a:gdLst/>
              <a:ahLst/>
              <a:cxnLst/>
              <a:rect l="l" t="t" r="r" b="b"/>
              <a:pathLst>
                <a:path w="13716000" h="5344160">
                  <a:moveTo>
                    <a:pt x="13716000" y="0"/>
                  </a:moveTo>
                  <a:lnTo>
                    <a:pt x="0" y="0"/>
                  </a:lnTo>
                  <a:lnTo>
                    <a:pt x="0" y="5344160"/>
                  </a:lnTo>
                  <a:lnTo>
                    <a:pt x="13716000" y="534416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r="-5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4217739" y="3753715"/>
            <a:ext cx="5962581" cy="639590"/>
            <a:chOff x="0" y="0"/>
            <a:chExt cx="7950108" cy="8527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950108" cy="852786"/>
            </a:xfrm>
            <a:custGeom>
              <a:avLst/>
              <a:gdLst/>
              <a:ahLst/>
              <a:cxnLst/>
              <a:rect l="l" t="t" r="r" b="b"/>
              <a:pathLst>
                <a:path w="7950108" h="852786">
                  <a:moveTo>
                    <a:pt x="0" y="0"/>
                  </a:moveTo>
                  <a:lnTo>
                    <a:pt x="7950108" y="0"/>
                  </a:lnTo>
                  <a:lnTo>
                    <a:pt x="7950108" y="852786"/>
                  </a:lnTo>
                  <a:lnTo>
                    <a:pt x="0" y="8527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7950108" cy="81468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2592"/>
                </a:lnSpc>
              </a:pPr>
              <a:r>
                <a:rPr lang="en-US" sz="2400" b="1" spc="150">
                  <a:solidFill>
                    <a:srgbClr val="02DCF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Contoso​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068119" y="3753715"/>
            <a:ext cx="5543479" cy="639590"/>
            <a:chOff x="0" y="0"/>
            <a:chExt cx="7391306" cy="8527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91306" cy="852786"/>
            </a:xfrm>
            <a:custGeom>
              <a:avLst/>
              <a:gdLst/>
              <a:ahLst/>
              <a:cxnLst/>
              <a:rect l="l" t="t" r="r" b="b"/>
              <a:pathLst>
                <a:path w="7391306" h="852786">
                  <a:moveTo>
                    <a:pt x="0" y="0"/>
                  </a:moveTo>
                  <a:lnTo>
                    <a:pt x="7391306" y="0"/>
                  </a:lnTo>
                  <a:lnTo>
                    <a:pt x="7391306" y="852786"/>
                  </a:lnTo>
                  <a:lnTo>
                    <a:pt x="0" y="8527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7391306" cy="81468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2592"/>
                </a:lnSpc>
              </a:pPr>
              <a:r>
                <a:rPr lang="en-US" sz="2400" b="1" spc="150">
                  <a:solidFill>
                    <a:srgbClr val="02DCF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Competitors​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309179" y="4311543"/>
            <a:ext cx="5779701" cy="317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product is priced below that of other task management tools on the market​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Simple and easy to use app and website, compared to the complex tools of our competitors​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Affordability is the main draw for our consumers to our product​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59559" y="4311543"/>
            <a:ext cx="5360599" cy="317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Company A​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 is more expensive​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Companies B &amp; C 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 is expensive and inconvenient to use​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Companies D &amp; E​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 is affordable, but inconvenient to use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35" y="0"/>
            <a:ext cx="18282930" cy="10287000"/>
            <a:chOff x="0" y="0"/>
            <a:chExt cx="2437724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269" cy="13716000"/>
            </a:xfrm>
            <a:custGeom>
              <a:avLst/>
              <a:gdLst/>
              <a:ahLst/>
              <a:cxnLst/>
              <a:rect l="l" t="t" r="r" b="b"/>
              <a:pathLst>
                <a:path w="24377269" h="13716000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60D35">
                <a:alpha val="24706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 rot="4654">
            <a:off x="5632237" y="5569752"/>
            <a:ext cx="7035005" cy="0"/>
          </a:xfrm>
          <a:prstGeom prst="line">
            <a:avLst/>
          </a:prstGeom>
          <a:ln w="9525" cap="rnd">
            <a:solidFill>
              <a:srgbClr val="15C7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5388794">
            <a:off x="6603102" y="5578060"/>
            <a:ext cx="5074779" cy="0"/>
          </a:xfrm>
          <a:prstGeom prst="line">
            <a:avLst/>
          </a:prstGeom>
          <a:ln w="9525" cap="rnd">
            <a:solidFill>
              <a:srgbClr val="15C7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283202" y="1214878"/>
            <a:ext cx="7114032" cy="5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competition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56759" y="2307410"/>
            <a:ext cx="2560448" cy="738038"/>
            <a:chOff x="0" y="0"/>
            <a:chExt cx="3413930" cy="9840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413930" cy="984050"/>
            </a:xfrm>
            <a:custGeom>
              <a:avLst/>
              <a:gdLst/>
              <a:ahLst/>
              <a:cxnLst/>
              <a:rect l="l" t="t" r="r" b="b"/>
              <a:pathLst>
                <a:path w="3413930" h="984050">
                  <a:moveTo>
                    <a:pt x="0" y="0"/>
                  </a:moveTo>
                  <a:lnTo>
                    <a:pt x="3413930" y="0"/>
                  </a:lnTo>
                  <a:lnTo>
                    <a:pt x="3413930" y="984050"/>
                  </a:lnTo>
                  <a:lnTo>
                    <a:pt x="0" y="984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3413930" cy="9935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b="1" spc="300">
                  <a:solidFill>
                    <a:srgbClr val="15C7C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Convenient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17030" y="3461614"/>
            <a:ext cx="1774768" cy="738038"/>
            <a:chOff x="0" y="0"/>
            <a:chExt cx="2366358" cy="9840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66358" cy="984050"/>
            </a:xfrm>
            <a:custGeom>
              <a:avLst/>
              <a:gdLst/>
              <a:ahLst/>
              <a:cxnLst/>
              <a:rect l="l" t="t" r="r" b="b"/>
              <a:pathLst>
                <a:path w="2366358" h="984050">
                  <a:moveTo>
                    <a:pt x="0" y="0"/>
                  </a:moveTo>
                  <a:lnTo>
                    <a:pt x="2366358" y="0"/>
                  </a:lnTo>
                  <a:lnTo>
                    <a:pt x="2366358" y="984050"/>
                  </a:lnTo>
                  <a:lnTo>
                    <a:pt x="0" y="984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366358" cy="9840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spc="299">
                  <a:solidFill>
                    <a:srgbClr val="B8C2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31328" y="3101262"/>
            <a:ext cx="2560448" cy="1572863"/>
            <a:chOff x="0" y="0"/>
            <a:chExt cx="3413930" cy="20971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13930" cy="2097150"/>
            </a:xfrm>
            <a:custGeom>
              <a:avLst/>
              <a:gdLst/>
              <a:ahLst/>
              <a:cxnLst/>
              <a:rect l="l" t="t" r="r" b="b"/>
              <a:pathLst>
                <a:path w="3413930" h="2097150">
                  <a:moveTo>
                    <a:pt x="0" y="0"/>
                  </a:moveTo>
                  <a:lnTo>
                    <a:pt x="3413930" y="0"/>
                  </a:lnTo>
                  <a:lnTo>
                    <a:pt x="3413930" y="2097150"/>
                  </a:lnTo>
                  <a:lnTo>
                    <a:pt x="0" y="20971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9525"/>
              <a:ext cx="3413930" cy="20876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b="1" spc="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Contoso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817548" y="5200732"/>
            <a:ext cx="1813715" cy="738038"/>
            <a:chOff x="0" y="0"/>
            <a:chExt cx="2418286" cy="9840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18286" cy="984050"/>
            </a:xfrm>
            <a:custGeom>
              <a:avLst/>
              <a:gdLst/>
              <a:ahLst/>
              <a:cxnLst/>
              <a:rect l="l" t="t" r="r" b="b"/>
              <a:pathLst>
                <a:path w="2418286" h="984050">
                  <a:moveTo>
                    <a:pt x="0" y="0"/>
                  </a:moveTo>
                  <a:lnTo>
                    <a:pt x="2418286" y="0"/>
                  </a:lnTo>
                  <a:lnTo>
                    <a:pt x="2418286" y="984050"/>
                  </a:lnTo>
                  <a:lnTo>
                    <a:pt x="0" y="984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2418286" cy="9935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b="1" spc="300">
                  <a:solidFill>
                    <a:srgbClr val="15C7C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Expensive​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662476" y="5200732"/>
            <a:ext cx="2071022" cy="738038"/>
            <a:chOff x="0" y="0"/>
            <a:chExt cx="2761362" cy="9840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61362" cy="984050"/>
            </a:xfrm>
            <a:custGeom>
              <a:avLst/>
              <a:gdLst/>
              <a:ahLst/>
              <a:cxnLst/>
              <a:rect l="l" t="t" r="r" b="b"/>
              <a:pathLst>
                <a:path w="2761362" h="984050">
                  <a:moveTo>
                    <a:pt x="0" y="0"/>
                  </a:moveTo>
                  <a:lnTo>
                    <a:pt x="2761362" y="0"/>
                  </a:lnTo>
                  <a:lnTo>
                    <a:pt x="2761362" y="984050"/>
                  </a:lnTo>
                  <a:lnTo>
                    <a:pt x="0" y="984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2761362" cy="9935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b="1" spc="300">
                  <a:solidFill>
                    <a:srgbClr val="15C7C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Affordable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965553" y="6828285"/>
            <a:ext cx="1774768" cy="738038"/>
            <a:chOff x="0" y="0"/>
            <a:chExt cx="2366358" cy="9840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66358" cy="984050"/>
            </a:xfrm>
            <a:custGeom>
              <a:avLst/>
              <a:gdLst/>
              <a:ahLst/>
              <a:cxnLst/>
              <a:rect l="l" t="t" r="r" b="b"/>
              <a:pathLst>
                <a:path w="2366358" h="984050">
                  <a:moveTo>
                    <a:pt x="0" y="0"/>
                  </a:moveTo>
                  <a:lnTo>
                    <a:pt x="2366358" y="0"/>
                  </a:lnTo>
                  <a:lnTo>
                    <a:pt x="2366358" y="984050"/>
                  </a:lnTo>
                  <a:lnTo>
                    <a:pt x="0" y="984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2366358" cy="9840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spc="299">
                  <a:solidFill>
                    <a:srgbClr val="99F2F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271768" y="6630690"/>
            <a:ext cx="1774768" cy="738038"/>
            <a:chOff x="0" y="0"/>
            <a:chExt cx="2366358" cy="9840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66358" cy="984050"/>
            </a:xfrm>
            <a:custGeom>
              <a:avLst/>
              <a:gdLst/>
              <a:ahLst/>
              <a:cxnLst/>
              <a:rect l="l" t="t" r="r" b="b"/>
              <a:pathLst>
                <a:path w="2366358" h="984050">
                  <a:moveTo>
                    <a:pt x="0" y="0"/>
                  </a:moveTo>
                  <a:lnTo>
                    <a:pt x="2366358" y="0"/>
                  </a:lnTo>
                  <a:lnTo>
                    <a:pt x="2366358" y="984050"/>
                  </a:lnTo>
                  <a:lnTo>
                    <a:pt x="0" y="984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2366358" cy="9840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spc="299">
                  <a:solidFill>
                    <a:srgbClr val="F3C0F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600078" y="6181328"/>
            <a:ext cx="1774769" cy="738038"/>
            <a:chOff x="0" y="0"/>
            <a:chExt cx="2366358" cy="9840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366358" cy="984050"/>
            </a:xfrm>
            <a:custGeom>
              <a:avLst/>
              <a:gdLst/>
              <a:ahLst/>
              <a:cxnLst/>
              <a:rect l="l" t="t" r="r" b="b"/>
              <a:pathLst>
                <a:path w="2366358" h="984050">
                  <a:moveTo>
                    <a:pt x="0" y="0"/>
                  </a:moveTo>
                  <a:lnTo>
                    <a:pt x="2366358" y="0"/>
                  </a:lnTo>
                  <a:lnTo>
                    <a:pt x="2366358" y="984050"/>
                  </a:lnTo>
                  <a:lnTo>
                    <a:pt x="0" y="984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2366358" cy="9840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spc="299">
                  <a:solidFill>
                    <a:srgbClr val="E681E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791043" y="7231333"/>
            <a:ext cx="1774768" cy="738038"/>
            <a:chOff x="0" y="0"/>
            <a:chExt cx="2366358" cy="98405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366358" cy="984050"/>
            </a:xfrm>
            <a:custGeom>
              <a:avLst/>
              <a:gdLst/>
              <a:ahLst/>
              <a:cxnLst/>
              <a:rect l="l" t="t" r="r" b="b"/>
              <a:pathLst>
                <a:path w="2366358" h="984050">
                  <a:moveTo>
                    <a:pt x="0" y="0"/>
                  </a:moveTo>
                  <a:lnTo>
                    <a:pt x="2366358" y="0"/>
                  </a:lnTo>
                  <a:lnTo>
                    <a:pt x="2366358" y="984050"/>
                  </a:lnTo>
                  <a:lnTo>
                    <a:pt x="0" y="984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0"/>
              <a:ext cx="2366358" cy="9840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spc="299">
                  <a:solidFill>
                    <a:srgbClr val="FD49C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856759" y="8110674"/>
            <a:ext cx="2560448" cy="738038"/>
            <a:chOff x="0" y="0"/>
            <a:chExt cx="3413930" cy="98405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413930" cy="984050"/>
            </a:xfrm>
            <a:custGeom>
              <a:avLst/>
              <a:gdLst/>
              <a:ahLst/>
              <a:cxnLst/>
              <a:rect l="l" t="t" r="r" b="b"/>
              <a:pathLst>
                <a:path w="3413930" h="984050">
                  <a:moveTo>
                    <a:pt x="0" y="0"/>
                  </a:moveTo>
                  <a:lnTo>
                    <a:pt x="3413930" y="0"/>
                  </a:lnTo>
                  <a:lnTo>
                    <a:pt x="3413930" y="984050"/>
                  </a:lnTo>
                  <a:lnTo>
                    <a:pt x="0" y="984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9525"/>
              <a:ext cx="3413930" cy="9935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b="1" spc="300">
                  <a:solidFill>
                    <a:srgbClr val="15C7C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Inconvenient​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12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180566" y="3429001"/>
            <a:ext cx="2431620" cy="914399"/>
            <a:chOff x="0" y="0"/>
            <a:chExt cx="3242160" cy="121919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242183" cy="1219200"/>
            </a:xfrm>
            <a:custGeom>
              <a:avLst/>
              <a:gdLst/>
              <a:ahLst/>
              <a:cxnLst/>
              <a:rect l="l" t="t" r="r" b="b"/>
              <a:pathLst>
                <a:path w="3242183" h="1219200">
                  <a:moveTo>
                    <a:pt x="25400" y="0"/>
                  </a:moveTo>
                  <a:lnTo>
                    <a:pt x="3216783" y="0"/>
                  </a:lnTo>
                  <a:cubicBezTo>
                    <a:pt x="3230753" y="0"/>
                    <a:pt x="3242183" y="11430"/>
                    <a:pt x="3242183" y="25400"/>
                  </a:cubicBezTo>
                  <a:lnTo>
                    <a:pt x="3242183" y="1193800"/>
                  </a:lnTo>
                  <a:cubicBezTo>
                    <a:pt x="3242183" y="1207770"/>
                    <a:pt x="3230753" y="1219200"/>
                    <a:pt x="3216783" y="1219200"/>
                  </a:cubicBezTo>
                  <a:lnTo>
                    <a:pt x="25400" y="1219200"/>
                  </a:lnTo>
                  <a:cubicBezTo>
                    <a:pt x="11430" y="1219200"/>
                    <a:pt x="0" y="1207770"/>
                    <a:pt x="0" y="1193800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193800"/>
                  </a:lnTo>
                  <a:lnTo>
                    <a:pt x="25400" y="1193800"/>
                  </a:lnTo>
                  <a:lnTo>
                    <a:pt x="25400" y="1168400"/>
                  </a:lnTo>
                  <a:lnTo>
                    <a:pt x="3216783" y="1168400"/>
                  </a:lnTo>
                  <a:lnTo>
                    <a:pt x="3216783" y="1193800"/>
                  </a:lnTo>
                  <a:lnTo>
                    <a:pt x="3191383" y="1193800"/>
                  </a:lnTo>
                  <a:lnTo>
                    <a:pt x="3191383" y="25400"/>
                  </a:lnTo>
                  <a:lnTo>
                    <a:pt x="3216783" y="25400"/>
                  </a:lnTo>
                  <a:lnTo>
                    <a:pt x="3216783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6207160" y="3558330"/>
            <a:ext cx="563332" cy="562353"/>
            <a:chOff x="0" y="0"/>
            <a:chExt cx="751110" cy="74980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751078" cy="749808"/>
            </a:xfrm>
            <a:custGeom>
              <a:avLst/>
              <a:gdLst/>
              <a:ahLst/>
              <a:cxnLst/>
              <a:rect l="l" t="t" r="r" b="b"/>
              <a:pathLst>
                <a:path w="751078" h="749808">
                  <a:moveTo>
                    <a:pt x="25400" y="0"/>
                  </a:moveTo>
                  <a:lnTo>
                    <a:pt x="725678" y="0"/>
                  </a:lnTo>
                  <a:cubicBezTo>
                    <a:pt x="739648" y="0"/>
                    <a:pt x="751078" y="11430"/>
                    <a:pt x="751078" y="25400"/>
                  </a:cubicBezTo>
                  <a:lnTo>
                    <a:pt x="751078" y="724408"/>
                  </a:lnTo>
                  <a:cubicBezTo>
                    <a:pt x="751078" y="738378"/>
                    <a:pt x="739648" y="749808"/>
                    <a:pt x="725678" y="749808"/>
                  </a:cubicBezTo>
                  <a:lnTo>
                    <a:pt x="25400" y="749808"/>
                  </a:lnTo>
                  <a:cubicBezTo>
                    <a:pt x="11430" y="749808"/>
                    <a:pt x="0" y="738378"/>
                    <a:pt x="0" y="724408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724408"/>
                  </a:lnTo>
                  <a:lnTo>
                    <a:pt x="25400" y="724408"/>
                  </a:lnTo>
                  <a:lnTo>
                    <a:pt x="25400" y="699008"/>
                  </a:lnTo>
                  <a:lnTo>
                    <a:pt x="725678" y="699008"/>
                  </a:lnTo>
                  <a:lnTo>
                    <a:pt x="725678" y="724408"/>
                  </a:lnTo>
                  <a:lnTo>
                    <a:pt x="700278" y="724408"/>
                  </a:lnTo>
                  <a:lnTo>
                    <a:pt x="700278" y="25400"/>
                  </a:lnTo>
                  <a:lnTo>
                    <a:pt x="725678" y="25400"/>
                  </a:lnTo>
                  <a:lnTo>
                    <a:pt x="725678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B8C2F7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4538933" y="6925095"/>
            <a:ext cx="563332" cy="562353"/>
            <a:chOff x="0" y="0"/>
            <a:chExt cx="751110" cy="749804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751078" cy="749808"/>
            </a:xfrm>
            <a:custGeom>
              <a:avLst/>
              <a:gdLst/>
              <a:ahLst/>
              <a:cxnLst/>
              <a:rect l="l" t="t" r="r" b="b"/>
              <a:pathLst>
                <a:path w="751078" h="749808">
                  <a:moveTo>
                    <a:pt x="25400" y="0"/>
                  </a:moveTo>
                  <a:lnTo>
                    <a:pt x="725678" y="0"/>
                  </a:lnTo>
                  <a:cubicBezTo>
                    <a:pt x="739648" y="0"/>
                    <a:pt x="751078" y="11430"/>
                    <a:pt x="751078" y="25400"/>
                  </a:cubicBezTo>
                  <a:lnTo>
                    <a:pt x="751078" y="724408"/>
                  </a:lnTo>
                  <a:cubicBezTo>
                    <a:pt x="751078" y="738378"/>
                    <a:pt x="739648" y="749808"/>
                    <a:pt x="725678" y="749808"/>
                  </a:cubicBezTo>
                  <a:lnTo>
                    <a:pt x="25400" y="749808"/>
                  </a:lnTo>
                  <a:cubicBezTo>
                    <a:pt x="11430" y="749808"/>
                    <a:pt x="0" y="738378"/>
                    <a:pt x="0" y="724408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724408"/>
                  </a:lnTo>
                  <a:lnTo>
                    <a:pt x="25400" y="724408"/>
                  </a:lnTo>
                  <a:lnTo>
                    <a:pt x="25400" y="699008"/>
                  </a:lnTo>
                  <a:lnTo>
                    <a:pt x="725678" y="699008"/>
                  </a:lnTo>
                  <a:lnTo>
                    <a:pt x="725678" y="724408"/>
                  </a:lnTo>
                  <a:lnTo>
                    <a:pt x="700278" y="724408"/>
                  </a:lnTo>
                  <a:lnTo>
                    <a:pt x="700278" y="25400"/>
                  </a:lnTo>
                  <a:lnTo>
                    <a:pt x="725678" y="25400"/>
                  </a:lnTo>
                  <a:lnTo>
                    <a:pt x="725678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99F2FE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6853588" y="6712713"/>
            <a:ext cx="563332" cy="562353"/>
            <a:chOff x="0" y="0"/>
            <a:chExt cx="751110" cy="749804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751078" cy="749808"/>
            </a:xfrm>
            <a:custGeom>
              <a:avLst/>
              <a:gdLst/>
              <a:ahLst/>
              <a:cxnLst/>
              <a:rect l="l" t="t" r="r" b="b"/>
              <a:pathLst>
                <a:path w="751078" h="749808">
                  <a:moveTo>
                    <a:pt x="25400" y="0"/>
                  </a:moveTo>
                  <a:lnTo>
                    <a:pt x="725678" y="0"/>
                  </a:lnTo>
                  <a:cubicBezTo>
                    <a:pt x="739648" y="0"/>
                    <a:pt x="751078" y="11430"/>
                    <a:pt x="751078" y="25400"/>
                  </a:cubicBezTo>
                  <a:lnTo>
                    <a:pt x="751078" y="724408"/>
                  </a:lnTo>
                  <a:cubicBezTo>
                    <a:pt x="751078" y="738378"/>
                    <a:pt x="739648" y="749808"/>
                    <a:pt x="725678" y="749808"/>
                  </a:cubicBezTo>
                  <a:lnTo>
                    <a:pt x="25400" y="749808"/>
                  </a:lnTo>
                  <a:cubicBezTo>
                    <a:pt x="11430" y="749808"/>
                    <a:pt x="0" y="738378"/>
                    <a:pt x="0" y="724408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724408"/>
                  </a:lnTo>
                  <a:lnTo>
                    <a:pt x="25400" y="724408"/>
                  </a:lnTo>
                  <a:lnTo>
                    <a:pt x="25400" y="699008"/>
                  </a:lnTo>
                  <a:lnTo>
                    <a:pt x="725678" y="699008"/>
                  </a:lnTo>
                  <a:lnTo>
                    <a:pt x="725678" y="724408"/>
                  </a:lnTo>
                  <a:lnTo>
                    <a:pt x="700278" y="724408"/>
                  </a:lnTo>
                  <a:lnTo>
                    <a:pt x="700278" y="25400"/>
                  </a:lnTo>
                  <a:lnTo>
                    <a:pt x="725678" y="25400"/>
                  </a:lnTo>
                  <a:lnTo>
                    <a:pt x="725678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F3C0F6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0182576" y="6269302"/>
            <a:ext cx="563332" cy="562353"/>
            <a:chOff x="0" y="0"/>
            <a:chExt cx="751110" cy="749804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751078" cy="749808"/>
            </a:xfrm>
            <a:custGeom>
              <a:avLst/>
              <a:gdLst/>
              <a:ahLst/>
              <a:cxnLst/>
              <a:rect l="l" t="t" r="r" b="b"/>
              <a:pathLst>
                <a:path w="751078" h="749808">
                  <a:moveTo>
                    <a:pt x="25400" y="0"/>
                  </a:moveTo>
                  <a:lnTo>
                    <a:pt x="725678" y="0"/>
                  </a:lnTo>
                  <a:cubicBezTo>
                    <a:pt x="739648" y="0"/>
                    <a:pt x="751078" y="11430"/>
                    <a:pt x="751078" y="25400"/>
                  </a:cubicBezTo>
                  <a:lnTo>
                    <a:pt x="751078" y="724408"/>
                  </a:lnTo>
                  <a:cubicBezTo>
                    <a:pt x="751078" y="738378"/>
                    <a:pt x="739648" y="749808"/>
                    <a:pt x="725678" y="749808"/>
                  </a:cubicBezTo>
                  <a:lnTo>
                    <a:pt x="25400" y="749808"/>
                  </a:lnTo>
                  <a:cubicBezTo>
                    <a:pt x="11430" y="749808"/>
                    <a:pt x="0" y="738378"/>
                    <a:pt x="0" y="724408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724408"/>
                  </a:lnTo>
                  <a:lnTo>
                    <a:pt x="25400" y="724408"/>
                  </a:lnTo>
                  <a:lnTo>
                    <a:pt x="25400" y="699008"/>
                  </a:lnTo>
                  <a:lnTo>
                    <a:pt x="725678" y="699008"/>
                  </a:lnTo>
                  <a:lnTo>
                    <a:pt x="725678" y="724408"/>
                  </a:lnTo>
                  <a:lnTo>
                    <a:pt x="700278" y="724408"/>
                  </a:lnTo>
                  <a:lnTo>
                    <a:pt x="700278" y="25400"/>
                  </a:lnTo>
                  <a:lnTo>
                    <a:pt x="725678" y="25400"/>
                  </a:lnTo>
                  <a:lnTo>
                    <a:pt x="725678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E681EC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2378009" y="7319433"/>
            <a:ext cx="563332" cy="562353"/>
            <a:chOff x="0" y="0"/>
            <a:chExt cx="751110" cy="749804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751078" cy="749808"/>
            </a:xfrm>
            <a:custGeom>
              <a:avLst/>
              <a:gdLst/>
              <a:ahLst/>
              <a:cxnLst/>
              <a:rect l="l" t="t" r="r" b="b"/>
              <a:pathLst>
                <a:path w="751078" h="749808">
                  <a:moveTo>
                    <a:pt x="25400" y="0"/>
                  </a:moveTo>
                  <a:lnTo>
                    <a:pt x="725678" y="0"/>
                  </a:lnTo>
                  <a:cubicBezTo>
                    <a:pt x="739648" y="0"/>
                    <a:pt x="751078" y="11430"/>
                    <a:pt x="751078" y="25400"/>
                  </a:cubicBezTo>
                  <a:lnTo>
                    <a:pt x="751078" y="724408"/>
                  </a:lnTo>
                  <a:cubicBezTo>
                    <a:pt x="751078" y="738378"/>
                    <a:pt x="739648" y="749808"/>
                    <a:pt x="725678" y="749808"/>
                  </a:cubicBezTo>
                  <a:lnTo>
                    <a:pt x="25400" y="749808"/>
                  </a:lnTo>
                  <a:cubicBezTo>
                    <a:pt x="11430" y="749808"/>
                    <a:pt x="0" y="738378"/>
                    <a:pt x="0" y="724408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724408"/>
                  </a:lnTo>
                  <a:lnTo>
                    <a:pt x="25400" y="724408"/>
                  </a:lnTo>
                  <a:lnTo>
                    <a:pt x="25400" y="699008"/>
                  </a:lnTo>
                  <a:lnTo>
                    <a:pt x="725678" y="699008"/>
                  </a:lnTo>
                  <a:lnTo>
                    <a:pt x="725678" y="724408"/>
                  </a:lnTo>
                  <a:lnTo>
                    <a:pt x="700278" y="724408"/>
                  </a:lnTo>
                  <a:lnTo>
                    <a:pt x="700278" y="25400"/>
                  </a:lnTo>
                  <a:lnTo>
                    <a:pt x="725678" y="25400"/>
                  </a:lnTo>
                  <a:lnTo>
                    <a:pt x="725678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FD49C1"/>
            </a:solid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95525" y="0"/>
            <a:ext cx="18483525" cy="10396981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3768741" y="1187710"/>
            <a:ext cx="10748772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6999" b="1" spc="999">
                <a:solidFill>
                  <a:srgbClr val="E7E6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CASE STUDY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41303" y="2692432"/>
            <a:ext cx="1077621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 b="1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WANNACRY RANSOMWARE ATTACK (2017)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55398" y="4779978"/>
            <a:ext cx="14548019" cy="397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 May 12, 2017 , a massive ransomeware outbreak spread worldwide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Exploited a known Windows vulnerability (EternalBlue / SMBv1)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Altough Microsoft had released a patch two months earlier , many organsizations hadn’t applied it 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ransomeware encrypted files and demanded payment in Bitcoin to unlock them </a:t>
            </a:r>
          </a:p>
          <a:p>
            <a:pPr algn="just">
              <a:lnSpc>
                <a:spcPts val="4500"/>
              </a:lnSpc>
            </a:pPr>
            <a:endParaRPr lang="en-US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13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800000" flipH="1">
            <a:off x="-2163897" y="8793922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4" y="0"/>
                </a:moveTo>
                <a:lnTo>
                  <a:pt x="0" y="0"/>
                </a:lnTo>
                <a:lnTo>
                  <a:pt x="0" y="928756"/>
                </a:lnTo>
                <a:lnTo>
                  <a:pt x="6385194" y="928756"/>
                </a:lnTo>
                <a:lnTo>
                  <a:pt x="63851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24941" y="0"/>
            <a:ext cx="18412941" cy="1035727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42950" y="1085850"/>
            <a:ext cx="808679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 b="1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SCALE AND IMPACT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14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47700" y="2471659"/>
            <a:ext cx="13570683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200,000+ systems infected across 150+ countries within days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Victims included large enterprises, hostpitals, small businesses , and individuals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3235" y="4161891"/>
            <a:ext cx="7860514" cy="454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High-profile disruption: 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UK National Health Service (NHS) : hospitals shut down, surgeries cancelled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FedEx, Telefonica, Deutshe Bahn also impacted 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Estimated global finanical damage: $4-8 billion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9095826" y="3946515"/>
            <a:ext cx="8830224" cy="5250403"/>
          </a:xfrm>
          <a:custGeom>
            <a:avLst/>
            <a:gdLst/>
            <a:ahLst/>
            <a:cxnLst/>
            <a:rect l="l" t="t" r="r" b="b"/>
            <a:pathLst>
              <a:path w="8830224" h="5250403">
                <a:moveTo>
                  <a:pt x="0" y="0"/>
                </a:moveTo>
                <a:lnTo>
                  <a:pt x="8830224" y="0"/>
                </a:lnTo>
                <a:lnTo>
                  <a:pt x="8830224" y="5250403"/>
                </a:lnTo>
                <a:lnTo>
                  <a:pt x="0" y="5250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2163667" y="861944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4" y="0"/>
                </a:moveTo>
                <a:lnTo>
                  <a:pt x="0" y="0"/>
                </a:lnTo>
                <a:lnTo>
                  <a:pt x="0" y="928756"/>
                </a:lnTo>
                <a:lnTo>
                  <a:pt x="6385194" y="928756"/>
                </a:lnTo>
                <a:lnTo>
                  <a:pt x="63851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282662" y="2"/>
            <a:ext cx="18475412" cy="10392418"/>
            <a:chOff x="0" y="0"/>
            <a:chExt cx="24384000" cy="137159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348121" y="716466"/>
            <a:ext cx="9502278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 b="1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InfeCTION METHOD &amp; VICTIM EXPERIENCE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0" y="2828925"/>
            <a:ext cx="10198519" cy="454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Likely infection paths: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Phishing emails with malicious attachments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Exposed SMB port (445) on unpatched systems 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Victim Experience: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Files encrypted with “.wncry” extension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Ransom note demanding $300 in Bitcoin , doubling after 3 days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8420100"/>
            <a:ext cx="16137255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files permanently lost after 7 days 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Installed DoublePulsar backdoor → left systems vulnerable even after removal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9031" y="7762875"/>
            <a:ext cx="214185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3999" b="1" u="none" strike="noStrik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THREAT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889604" y="2107116"/>
            <a:ext cx="8248597" cy="6398709"/>
            <a:chOff x="0" y="0"/>
            <a:chExt cx="304496" cy="2362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4496" cy="236207"/>
            </a:xfrm>
            <a:custGeom>
              <a:avLst/>
              <a:gdLst/>
              <a:ahLst/>
              <a:cxnLst/>
              <a:rect l="l" t="t" r="r" b="b"/>
              <a:pathLst>
                <a:path w="304496" h="236207">
                  <a:moveTo>
                    <a:pt x="0" y="0"/>
                  </a:moveTo>
                  <a:lnTo>
                    <a:pt x="304496" y="0"/>
                  </a:lnTo>
                  <a:lnTo>
                    <a:pt x="304496" y="236207"/>
                  </a:lnTo>
                  <a:lnTo>
                    <a:pt x="0" y="236207"/>
                  </a:lnTo>
                  <a:close/>
                </a:path>
              </a:pathLst>
            </a:custGeom>
            <a:solidFill>
              <a:srgbClr val="26262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04496" cy="274307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061330" y="2309744"/>
            <a:ext cx="8226670" cy="6392814"/>
            <a:chOff x="0" y="0"/>
            <a:chExt cx="1751479" cy="136104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51479" cy="1361046"/>
            </a:xfrm>
            <a:custGeom>
              <a:avLst/>
              <a:gdLst/>
              <a:ahLst/>
              <a:cxnLst/>
              <a:rect l="l" t="t" r="r" b="b"/>
              <a:pathLst>
                <a:path w="1751479" h="1361046">
                  <a:moveTo>
                    <a:pt x="0" y="0"/>
                  </a:moveTo>
                  <a:lnTo>
                    <a:pt x="1751479" y="0"/>
                  </a:lnTo>
                  <a:lnTo>
                    <a:pt x="1751479" y="1361046"/>
                  </a:lnTo>
                  <a:lnTo>
                    <a:pt x="0" y="1361046"/>
                  </a:lnTo>
                  <a:close/>
                </a:path>
              </a:pathLst>
            </a:custGeom>
            <a:blipFill>
              <a:blip r:embed="rId4"/>
              <a:stretch>
                <a:fillRect l="-19179" r="-19179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218568" y="2"/>
            <a:ext cx="18411318" cy="10356365"/>
            <a:chOff x="0" y="0"/>
            <a:chExt cx="24384000" cy="137159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089448" y="1085850"/>
            <a:ext cx="1349393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 b="1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COnTAINMENT AND MITIGATION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16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5464" y="2489104"/>
            <a:ext cx="18219831" cy="578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 algn="l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Kill Switch Discovery : security researcher found a “kill switch” domain registering it slowed global spread </a:t>
            </a:r>
          </a:p>
          <a:p>
            <a:pPr marL="669289" lvl="1" indent="-334645" algn="l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Mitigation strategies implemented: 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Apply Microsoft MS17-010 patch 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Block port 445 at network permiter + disable SMBv1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Segment networks to prevent lateral spread 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Deploy anti-malware detection tools </a:t>
            </a:r>
          </a:p>
          <a:p>
            <a:pPr marL="669289" lvl="1" indent="-334645" algn="l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Limitations: 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Removal tools could clean malware but could not decrypt files 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Some variants appeared without the kill switch </a:t>
            </a:r>
          </a:p>
        </p:txBody>
      </p:sp>
      <p:sp>
        <p:nvSpPr>
          <p:cNvPr id="11" name="Freeform 11"/>
          <p:cNvSpPr/>
          <p:nvPr/>
        </p:nvSpPr>
        <p:spPr>
          <a:xfrm rot="-10800000" flipH="1">
            <a:off x="-1578491" y="9070147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5" y="0"/>
                </a:moveTo>
                <a:lnTo>
                  <a:pt x="0" y="0"/>
                </a:lnTo>
                <a:lnTo>
                  <a:pt x="0" y="928756"/>
                </a:lnTo>
                <a:lnTo>
                  <a:pt x="6385195" y="928756"/>
                </a:lnTo>
                <a:lnTo>
                  <a:pt x="63851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199908" y="2"/>
            <a:ext cx="18757746" cy="10551231"/>
            <a:chOff x="0" y="0"/>
            <a:chExt cx="24384000" cy="137159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17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10800000" flipH="1">
            <a:off x="-2342850" y="9013978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5" y="0"/>
                </a:moveTo>
                <a:lnTo>
                  <a:pt x="0" y="0"/>
                </a:lnTo>
                <a:lnTo>
                  <a:pt x="0" y="928756"/>
                </a:lnTo>
                <a:lnTo>
                  <a:pt x="6385195" y="928756"/>
                </a:lnTo>
                <a:lnTo>
                  <a:pt x="63851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472873" y="1174941"/>
            <a:ext cx="715175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LESSONS LEARNED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7207" y="2251266"/>
            <a:ext cx="17253585" cy="454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Patch Management is Critical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Attack succeeded mainly because organizations ignored available security updates.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Defense in Layers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Firewalls, IDS/IPS, backups, and network segmentation must work together.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Human Factor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Security awareness to spot phishing and avoid risky behaviors.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Ransom is No Guarantee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Very few victims - confirmed data recovery after paying.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06743" y="7337616"/>
            <a:ext cx="14952689" cy="1476338"/>
            <a:chOff x="0" y="0"/>
            <a:chExt cx="551976" cy="544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1976" cy="54499"/>
            </a:xfrm>
            <a:custGeom>
              <a:avLst/>
              <a:gdLst/>
              <a:ahLst/>
              <a:cxnLst/>
              <a:rect l="l" t="t" r="r" b="b"/>
              <a:pathLst>
                <a:path w="551976" h="54499">
                  <a:moveTo>
                    <a:pt x="15533" y="0"/>
                  </a:moveTo>
                  <a:lnTo>
                    <a:pt x="536443" y="0"/>
                  </a:lnTo>
                  <a:cubicBezTo>
                    <a:pt x="545022" y="0"/>
                    <a:pt x="551976" y="6954"/>
                    <a:pt x="551976" y="15533"/>
                  </a:cubicBezTo>
                  <a:lnTo>
                    <a:pt x="551976" y="38966"/>
                  </a:lnTo>
                  <a:cubicBezTo>
                    <a:pt x="551976" y="43086"/>
                    <a:pt x="550340" y="47036"/>
                    <a:pt x="547427" y="49949"/>
                  </a:cubicBezTo>
                  <a:cubicBezTo>
                    <a:pt x="544514" y="52862"/>
                    <a:pt x="540563" y="54499"/>
                    <a:pt x="536443" y="54499"/>
                  </a:cubicBezTo>
                  <a:lnTo>
                    <a:pt x="15533" y="54499"/>
                  </a:lnTo>
                  <a:cubicBezTo>
                    <a:pt x="6954" y="54499"/>
                    <a:pt x="0" y="47545"/>
                    <a:pt x="0" y="38966"/>
                  </a:cubicBezTo>
                  <a:lnTo>
                    <a:pt x="0" y="15533"/>
                  </a:lnTo>
                  <a:cubicBezTo>
                    <a:pt x="0" y="6954"/>
                    <a:pt x="6954" y="0"/>
                    <a:pt x="15533" y="0"/>
                  </a:cubicBez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51976" cy="92599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93304" y="7423521"/>
            <a:ext cx="16877489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199" u="none" strike="noStrike">
                <a:solidFill>
                  <a:srgbClr val="15C7C7"/>
                </a:solidFill>
                <a:latin typeface="Montserrat"/>
                <a:ea typeface="Montserrat"/>
                <a:cs typeface="Montserrat"/>
                <a:sym typeface="Montserrat"/>
              </a:rPr>
              <a:t>WannaCry proved that cybersecurity is a continuous process, requiring technology, policy, and awareness.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13838103" y="861945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4" y="0"/>
                </a:moveTo>
                <a:lnTo>
                  <a:pt x="0" y="0"/>
                </a:lnTo>
                <a:lnTo>
                  <a:pt x="0" y="928755"/>
                </a:lnTo>
                <a:lnTo>
                  <a:pt x="6385194" y="928755"/>
                </a:lnTo>
                <a:lnTo>
                  <a:pt x="63851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3768741" y="1405458"/>
            <a:ext cx="10748772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70489" y="2463317"/>
            <a:ext cx="10776210" cy="37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2700" spc="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Forecasting for success​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9555" y="3584785"/>
            <a:ext cx="7327654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 b="1" spc="300">
                <a:solidFill>
                  <a:srgbClr val="02DC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Metrics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378744" y="4174332"/>
          <a:ext cx="7467600" cy="4133850"/>
        </p:xfrm>
        <a:graphic>
          <a:graphicData uri="http://schemas.openxmlformats.org/drawingml/2006/table">
            <a:tbl>
              <a:tblPr/>
              <a:tblGrid>
                <a:gridCol w="121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1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96453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30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clients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30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orders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30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Gross avenue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30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Net revenue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9485"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15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20XX​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10​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1100​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$10,000​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$7,000​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9485"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15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20XX​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20​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200​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$20,000​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$16,000​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941"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15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20XX​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30​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300​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$30,000​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$25,000​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9485"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15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20XX​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40​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400​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$40,000​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$30,000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0460637" y="3593783"/>
            <a:ext cx="6357178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 b="1" spc="300">
                <a:solidFill>
                  <a:srgbClr val="02DC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Revenue by year</a:t>
            </a:r>
          </a:p>
        </p:txBody>
      </p:sp>
      <p:pic>
        <p:nvPicPr>
          <p:cNvPr id="9" name="Picture 9" descr="Bar char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760" y="3520328"/>
            <a:ext cx="7848070" cy="59714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3768741" y="1405458"/>
            <a:ext cx="10748772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Two-year action plan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044051" y="3106980"/>
            <a:ext cx="2160132" cy="898240"/>
            <a:chOff x="0" y="0"/>
            <a:chExt cx="2880176" cy="11976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80176" cy="1197654"/>
            </a:xfrm>
            <a:custGeom>
              <a:avLst/>
              <a:gdLst/>
              <a:ahLst/>
              <a:cxnLst/>
              <a:rect l="l" t="t" r="r" b="b"/>
              <a:pathLst>
                <a:path w="2880176" h="1197654">
                  <a:moveTo>
                    <a:pt x="0" y="0"/>
                  </a:moveTo>
                  <a:lnTo>
                    <a:pt x="2880176" y="0"/>
                  </a:lnTo>
                  <a:lnTo>
                    <a:pt x="2880176" y="1197654"/>
                  </a:lnTo>
                  <a:lnTo>
                    <a:pt x="0" y="1197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880176" cy="119765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 spc="1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Supply volunteers​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96418" y="3106980"/>
            <a:ext cx="2160132" cy="898240"/>
            <a:chOff x="0" y="0"/>
            <a:chExt cx="2880176" cy="11976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80176" cy="1197654"/>
            </a:xfrm>
            <a:custGeom>
              <a:avLst/>
              <a:gdLst/>
              <a:ahLst/>
              <a:cxnLst/>
              <a:rect l="l" t="t" r="r" b="b"/>
              <a:pathLst>
                <a:path w="2880176" h="1197654">
                  <a:moveTo>
                    <a:pt x="0" y="0"/>
                  </a:moveTo>
                  <a:lnTo>
                    <a:pt x="2880176" y="0"/>
                  </a:lnTo>
                  <a:lnTo>
                    <a:pt x="2880176" y="1197654"/>
                  </a:lnTo>
                  <a:lnTo>
                    <a:pt x="0" y="1197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880176" cy="119765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 spc="1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Run focus groups​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17030" y="3106980"/>
            <a:ext cx="2160132" cy="898240"/>
            <a:chOff x="0" y="0"/>
            <a:chExt cx="2880176" cy="11976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80176" cy="1197654"/>
            </a:xfrm>
            <a:custGeom>
              <a:avLst/>
              <a:gdLst/>
              <a:ahLst/>
              <a:cxnLst/>
              <a:rect l="l" t="t" r="r" b="b"/>
              <a:pathLst>
                <a:path w="2880176" h="1197654">
                  <a:moveTo>
                    <a:pt x="0" y="0"/>
                  </a:moveTo>
                  <a:lnTo>
                    <a:pt x="2880176" y="0"/>
                  </a:lnTo>
                  <a:lnTo>
                    <a:pt x="2880176" y="1197654"/>
                  </a:lnTo>
                  <a:lnTo>
                    <a:pt x="0" y="1197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2880176" cy="119765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 spc="1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Gather feedback​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80658" y="4144770"/>
            <a:ext cx="1531502" cy="752589"/>
            <a:chOff x="0" y="0"/>
            <a:chExt cx="2042002" cy="10034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42002" cy="1003452"/>
            </a:xfrm>
            <a:custGeom>
              <a:avLst/>
              <a:gdLst/>
              <a:ahLst/>
              <a:cxnLst/>
              <a:rect l="l" t="t" r="r" b="b"/>
              <a:pathLst>
                <a:path w="2042002" h="1003452">
                  <a:moveTo>
                    <a:pt x="0" y="0"/>
                  </a:moveTo>
                  <a:lnTo>
                    <a:pt x="2042002" y="0"/>
                  </a:lnTo>
                  <a:lnTo>
                    <a:pt x="2042002" y="1003452"/>
                  </a:lnTo>
                  <a:lnTo>
                    <a:pt x="0" y="10034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38100"/>
              <a:ext cx="2042002" cy="9653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92"/>
                </a:lnSpc>
              </a:pPr>
              <a:r>
                <a:rPr lang="en-US" sz="2400" b="1" spc="15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20XX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659959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44082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28204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12326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07650" y="4839075"/>
            <a:ext cx="740085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80572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64694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948816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32939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317062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01184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685301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3044051" y="5793899"/>
            <a:ext cx="2160132" cy="823977"/>
            <a:chOff x="0" y="0"/>
            <a:chExt cx="2880176" cy="109863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880176" cy="1098636"/>
            </a:xfrm>
            <a:custGeom>
              <a:avLst/>
              <a:gdLst/>
              <a:ahLst/>
              <a:cxnLst/>
              <a:rect l="l" t="t" r="r" b="b"/>
              <a:pathLst>
                <a:path w="2880176" h="1098636">
                  <a:moveTo>
                    <a:pt x="0" y="0"/>
                  </a:moveTo>
                  <a:lnTo>
                    <a:pt x="2880176" y="0"/>
                  </a:lnTo>
                  <a:lnTo>
                    <a:pt x="2880176" y="1098636"/>
                  </a:lnTo>
                  <a:lnTo>
                    <a:pt x="0" y="1098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2880176" cy="109863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 spc="1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Test with start ups​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964663" y="5793899"/>
            <a:ext cx="2160132" cy="823977"/>
            <a:chOff x="0" y="0"/>
            <a:chExt cx="2880176" cy="109863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880176" cy="1098636"/>
            </a:xfrm>
            <a:custGeom>
              <a:avLst/>
              <a:gdLst/>
              <a:ahLst/>
              <a:cxnLst/>
              <a:rect l="l" t="t" r="r" b="b"/>
              <a:pathLst>
                <a:path w="2880176" h="1098636">
                  <a:moveTo>
                    <a:pt x="0" y="0"/>
                  </a:moveTo>
                  <a:lnTo>
                    <a:pt x="2880176" y="0"/>
                  </a:lnTo>
                  <a:lnTo>
                    <a:pt x="2880176" y="1098636"/>
                  </a:lnTo>
                  <a:lnTo>
                    <a:pt x="0" y="1098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0"/>
              <a:ext cx="2880176" cy="109863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 b="1" spc="150">
                  <a:solidFill>
                    <a:srgbClr val="02DCF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Regional launch​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885276" y="5793899"/>
            <a:ext cx="2160132" cy="823977"/>
            <a:chOff x="0" y="0"/>
            <a:chExt cx="2880176" cy="109863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880176" cy="1098636"/>
            </a:xfrm>
            <a:custGeom>
              <a:avLst/>
              <a:gdLst/>
              <a:ahLst/>
              <a:cxnLst/>
              <a:rect l="l" t="t" r="r" b="b"/>
              <a:pathLst>
                <a:path w="2880176" h="1098636">
                  <a:moveTo>
                    <a:pt x="0" y="0"/>
                  </a:moveTo>
                  <a:lnTo>
                    <a:pt x="2880176" y="0"/>
                  </a:lnTo>
                  <a:lnTo>
                    <a:pt x="2880176" y="1098636"/>
                  </a:lnTo>
                  <a:lnTo>
                    <a:pt x="0" y="1098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0"/>
              <a:ext cx="2880176" cy="109863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 spc="1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Deliver to consumers​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80658" y="6674950"/>
            <a:ext cx="1531502" cy="752589"/>
            <a:chOff x="0" y="0"/>
            <a:chExt cx="2042002" cy="100345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042002" cy="1003452"/>
            </a:xfrm>
            <a:custGeom>
              <a:avLst/>
              <a:gdLst/>
              <a:ahLst/>
              <a:cxnLst/>
              <a:rect l="l" t="t" r="r" b="b"/>
              <a:pathLst>
                <a:path w="2042002" h="1003452">
                  <a:moveTo>
                    <a:pt x="0" y="0"/>
                  </a:moveTo>
                  <a:lnTo>
                    <a:pt x="2042002" y="0"/>
                  </a:lnTo>
                  <a:lnTo>
                    <a:pt x="2042002" y="1003452"/>
                  </a:lnTo>
                  <a:lnTo>
                    <a:pt x="0" y="10034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38100"/>
              <a:ext cx="2042002" cy="9653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92"/>
                </a:lnSpc>
              </a:pPr>
              <a:r>
                <a:rPr lang="en-US" sz="2400" b="1" spc="15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20XX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2659959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844082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028204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212326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307650" y="7391816"/>
            <a:ext cx="740085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580572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764694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948816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132939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317062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501184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5685301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</a:p>
        </p:txBody>
      </p:sp>
      <p:sp>
        <p:nvSpPr>
          <p:cNvPr id="53" name="AutoShape 53"/>
          <p:cNvSpPr/>
          <p:nvPr/>
        </p:nvSpPr>
        <p:spPr>
          <a:xfrm rot="5474571">
            <a:off x="3862025" y="6876188"/>
            <a:ext cx="52627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 rot="5474571">
            <a:off x="9787311" y="6876188"/>
            <a:ext cx="526271" cy="0"/>
          </a:xfrm>
          <a:prstGeom prst="line">
            <a:avLst/>
          </a:prstGeom>
          <a:ln w="9525" cap="rnd">
            <a:solidFill>
              <a:srgbClr val="15C7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AutoShape 55"/>
          <p:cNvSpPr/>
          <p:nvPr/>
        </p:nvSpPr>
        <p:spPr>
          <a:xfrm rot="5474571">
            <a:off x="15703145" y="6876188"/>
            <a:ext cx="52627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AutoShape 56"/>
          <p:cNvSpPr/>
          <p:nvPr/>
        </p:nvSpPr>
        <p:spPr>
          <a:xfrm rot="5474571">
            <a:off x="3863915" y="4271018"/>
            <a:ext cx="52627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7" name="AutoShape 57"/>
          <p:cNvSpPr/>
          <p:nvPr/>
        </p:nvSpPr>
        <p:spPr>
          <a:xfrm rot="5474571">
            <a:off x="7413140" y="4271018"/>
            <a:ext cx="52627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 rot="5474571">
            <a:off x="13332960" y="4271018"/>
            <a:ext cx="52627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 rot="35113">
            <a:off x="2252434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60"/>
          <p:cNvSpPr/>
          <p:nvPr/>
        </p:nvSpPr>
        <p:spPr>
          <a:xfrm rot="35113">
            <a:off x="3446919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AutoShape 61"/>
          <p:cNvSpPr/>
          <p:nvPr/>
        </p:nvSpPr>
        <p:spPr>
          <a:xfrm rot="35113">
            <a:off x="4620877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AutoShape 62"/>
          <p:cNvSpPr/>
          <p:nvPr/>
        </p:nvSpPr>
        <p:spPr>
          <a:xfrm rot="35113">
            <a:off x="5815362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AutoShape 63"/>
          <p:cNvSpPr/>
          <p:nvPr/>
        </p:nvSpPr>
        <p:spPr>
          <a:xfrm rot="35113">
            <a:off x="6979057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4" name="AutoShape 64"/>
          <p:cNvSpPr/>
          <p:nvPr/>
        </p:nvSpPr>
        <p:spPr>
          <a:xfrm rot="35113">
            <a:off x="8173542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5" name="AutoShape 65"/>
          <p:cNvSpPr/>
          <p:nvPr/>
        </p:nvSpPr>
        <p:spPr>
          <a:xfrm rot="35113">
            <a:off x="9347500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6" name="AutoShape 66"/>
          <p:cNvSpPr/>
          <p:nvPr/>
        </p:nvSpPr>
        <p:spPr>
          <a:xfrm rot="35113">
            <a:off x="10541985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7" name="AutoShape 67"/>
          <p:cNvSpPr/>
          <p:nvPr/>
        </p:nvSpPr>
        <p:spPr>
          <a:xfrm rot="35113">
            <a:off x="11715943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AutoShape 68"/>
          <p:cNvSpPr/>
          <p:nvPr/>
        </p:nvSpPr>
        <p:spPr>
          <a:xfrm rot="35113">
            <a:off x="12910428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9" name="AutoShape 69"/>
          <p:cNvSpPr/>
          <p:nvPr/>
        </p:nvSpPr>
        <p:spPr>
          <a:xfrm rot="35113">
            <a:off x="14094651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0" name="Freeform 70"/>
          <p:cNvSpPr/>
          <p:nvPr/>
        </p:nvSpPr>
        <p:spPr>
          <a:xfrm>
            <a:off x="2799840" y="6889914"/>
            <a:ext cx="13306744" cy="280307"/>
          </a:xfrm>
          <a:custGeom>
            <a:avLst/>
            <a:gdLst/>
            <a:ahLst/>
            <a:cxnLst/>
            <a:rect l="l" t="t" r="r" b="b"/>
            <a:pathLst>
              <a:path w="13306744" h="280307">
                <a:moveTo>
                  <a:pt x="0" y="0"/>
                </a:moveTo>
                <a:lnTo>
                  <a:pt x="13306744" y="0"/>
                </a:lnTo>
                <a:lnTo>
                  <a:pt x="13306744" y="280307"/>
                </a:lnTo>
                <a:lnTo>
                  <a:pt x="0" y="280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1" name="AutoShape 71"/>
          <p:cNvSpPr/>
          <p:nvPr/>
        </p:nvSpPr>
        <p:spPr>
          <a:xfrm rot="35113">
            <a:off x="2252434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2" name="AutoShape 72"/>
          <p:cNvSpPr/>
          <p:nvPr/>
        </p:nvSpPr>
        <p:spPr>
          <a:xfrm rot="35113">
            <a:off x="3446919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3" name="AutoShape 73"/>
          <p:cNvSpPr/>
          <p:nvPr/>
        </p:nvSpPr>
        <p:spPr>
          <a:xfrm rot="35113">
            <a:off x="4620877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AutoShape 74"/>
          <p:cNvSpPr/>
          <p:nvPr/>
        </p:nvSpPr>
        <p:spPr>
          <a:xfrm rot="35113">
            <a:off x="5815362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75"/>
          <p:cNvSpPr/>
          <p:nvPr/>
        </p:nvSpPr>
        <p:spPr>
          <a:xfrm rot="35113">
            <a:off x="6979057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AutoShape 76"/>
          <p:cNvSpPr/>
          <p:nvPr/>
        </p:nvSpPr>
        <p:spPr>
          <a:xfrm rot="35113">
            <a:off x="8173542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AutoShape 77"/>
          <p:cNvSpPr/>
          <p:nvPr/>
        </p:nvSpPr>
        <p:spPr>
          <a:xfrm rot="35113">
            <a:off x="9347500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8" name="AutoShape 78"/>
          <p:cNvSpPr/>
          <p:nvPr/>
        </p:nvSpPr>
        <p:spPr>
          <a:xfrm rot="35113">
            <a:off x="10541985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9" name="AutoShape 79"/>
          <p:cNvSpPr/>
          <p:nvPr/>
        </p:nvSpPr>
        <p:spPr>
          <a:xfrm rot="35113">
            <a:off x="11715943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0" name="AutoShape 80"/>
          <p:cNvSpPr/>
          <p:nvPr/>
        </p:nvSpPr>
        <p:spPr>
          <a:xfrm rot="35113">
            <a:off x="12910428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" name="AutoShape 81"/>
          <p:cNvSpPr/>
          <p:nvPr/>
        </p:nvSpPr>
        <p:spPr>
          <a:xfrm rot="35113">
            <a:off x="14094651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Freeform 82"/>
          <p:cNvSpPr/>
          <p:nvPr/>
        </p:nvSpPr>
        <p:spPr>
          <a:xfrm>
            <a:off x="2799840" y="4345576"/>
            <a:ext cx="13306744" cy="280306"/>
          </a:xfrm>
          <a:custGeom>
            <a:avLst/>
            <a:gdLst/>
            <a:ahLst/>
            <a:cxnLst/>
            <a:rect l="l" t="t" r="r" b="b"/>
            <a:pathLst>
              <a:path w="13306744" h="280306">
                <a:moveTo>
                  <a:pt x="0" y="0"/>
                </a:moveTo>
                <a:lnTo>
                  <a:pt x="13306744" y="0"/>
                </a:lnTo>
                <a:lnTo>
                  <a:pt x="13306744" y="280307"/>
                </a:lnTo>
                <a:lnTo>
                  <a:pt x="0" y="280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3" name="Group 83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5" name="TextBox 85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8" name="TextBox 88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1" name="TextBox 91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3000">
              <a:srgbClr val="E371EA">
                <a:alpha val="100000"/>
              </a:srgbClr>
            </a:gs>
            <a:gs pos="83000">
              <a:srgbClr val="E371EA">
                <a:alpha val="100000"/>
              </a:srgbClr>
            </a:gs>
            <a:gs pos="100000">
              <a:srgbClr val="ECA0F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35" y="0"/>
            <a:ext cx="18282930" cy="10287000"/>
            <a:chOff x="0" y="0"/>
            <a:chExt cx="2437724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269" cy="13716000"/>
            </a:xfrm>
            <a:custGeom>
              <a:avLst/>
              <a:gdLst/>
              <a:ahLst/>
              <a:cxnLst/>
              <a:rect l="l" t="t" r="r" b="b"/>
              <a:pathLst>
                <a:path w="24377269" h="13716000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258433" y="-46540"/>
            <a:ext cx="10410567" cy="10333540"/>
            <a:chOff x="0" y="0"/>
            <a:chExt cx="13880756" cy="137780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80719" cy="13778103"/>
            </a:xfrm>
            <a:custGeom>
              <a:avLst/>
              <a:gdLst/>
              <a:ahLst/>
              <a:cxnLst/>
              <a:rect l="l" t="t" r="r" b="b"/>
              <a:pathLst>
                <a:path w="13880719" h="13778103">
                  <a:moveTo>
                    <a:pt x="0" y="0"/>
                  </a:moveTo>
                  <a:lnTo>
                    <a:pt x="13880719" y="0"/>
                  </a:lnTo>
                  <a:lnTo>
                    <a:pt x="13880719" y="13778103"/>
                  </a:lnTo>
                  <a:lnTo>
                    <a:pt x="0" y="13778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566" b="-4613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42017" y="3173856"/>
            <a:ext cx="8261607" cy="5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Network security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3302" y="4499961"/>
            <a:ext cx="7092945" cy="157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0C1A69"/>
                </a:solidFill>
                <a:latin typeface="Montserrat"/>
                <a:ea typeface="Montserrat"/>
                <a:cs typeface="Montserrat"/>
                <a:sym typeface="Montserrat"/>
              </a:rPr>
              <a:t>Network security is as important as your house’s doors and locks.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0C1A69"/>
                </a:solidFill>
                <a:latin typeface="Montserrat"/>
                <a:ea typeface="Montserrat"/>
                <a:cs typeface="Montserrat"/>
                <a:sym typeface="Montserrat"/>
              </a:rPr>
              <a:t>No network security , then no privacy , more stealing, and more threatening.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282065" y="1214878"/>
            <a:ext cx="7114032" cy="5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Financials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190625" y="1857375"/>
          <a:ext cx="8077200" cy="7910973"/>
        </p:xfrm>
        <a:graphic>
          <a:graphicData uri="http://schemas.openxmlformats.org/drawingml/2006/table">
            <a:tbl>
              <a:tblPr/>
              <a:tblGrid>
                <a:gridCol w="2667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1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6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32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1366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 spc="2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Year 1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 spc="2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Year 2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 spc="2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year 3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Detailers​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Users​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Sales​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4,000,000​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16,000,000​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0113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Average Price per Sale​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75​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Revenue @ 15%​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5,625,000​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48,000,000​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216,000,000​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0113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 b="1" spc="2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Gross Profit</a:t>
                      </a:r>
                      <a:r>
                        <a:rPr lang="en-US" sz="1800" spc="2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5,625,000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48,000,000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216,000,000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Expenses​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Sales &amp; Marketing​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5,062,500​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38,400,000​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151,200,000​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Customer Service​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1,687,500​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9,600,000​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21,600,000​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70%​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10113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Product Development​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562,500​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2,400,000​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10,800,000​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10%​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Research​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281,250​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2,400,000​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4,320,000​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5%​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 b="1" spc="2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Total Expenses</a:t>
                      </a:r>
                      <a:r>
                        <a:rPr lang="en-US" sz="1800" spc="2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7,593,750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52,800,000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187,920,000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2%​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769599" y="0"/>
            <a:ext cx="7518401" cy="10301064"/>
            <a:chOff x="0" y="0"/>
            <a:chExt cx="10024534" cy="13734752"/>
          </a:xfrm>
        </p:grpSpPr>
        <p:sp>
          <p:nvSpPr>
            <p:cNvPr id="13" name="Freeform 13" descr="A close up of a person wearing glasses and the measurements of the eyes"/>
            <p:cNvSpPr/>
            <p:nvPr/>
          </p:nvSpPr>
          <p:spPr>
            <a:xfrm>
              <a:off x="0" y="0"/>
              <a:ext cx="10024491" cy="13734796"/>
            </a:xfrm>
            <a:custGeom>
              <a:avLst/>
              <a:gdLst/>
              <a:ahLst/>
              <a:cxnLst/>
              <a:rect l="l" t="t" r="r" b="b"/>
              <a:pathLst>
                <a:path w="10024491" h="13734796">
                  <a:moveTo>
                    <a:pt x="0" y="0"/>
                  </a:moveTo>
                  <a:lnTo>
                    <a:pt x="10024491" y="0"/>
                  </a:lnTo>
                  <a:lnTo>
                    <a:pt x="10024491" y="13734796"/>
                  </a:lnTo>
                  <a:lnTo>
                    <a:pt x="0" y="13734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4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16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08953" y="1108953"/>
            <a:ext cx="16070094" cy="8069094"/>
            <a:chOff x="0" y="0"/>
            <a:chExt cx="21426792" cy="107587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26805" cy="10758805"/>
            </a:xfrm>
            <a:custGeom>
              <a:avLst/>
              <a:gdLst/>
              <a:ahLst/>
              <a:cxnLst/>
              <a:rect l="l" t="t" r="r" b="b"/>
              <a:pathLst>
                <a:path w="21426805" h="10758805">
                  <a:moveTo>
                    <a:pt x="0" y="0"/>
                  </a:moveTo>
                  <a:lnTo>
                    <a:pt x="21426805" y="0"/>
                  </a:lnTo>
                  <a:lnTo>
                    <a:pt x="21426805" y="10758805"/>
                  </a:lnTo>
                  <a:lnTo>
                    <a:pt x="0" y="10758805"/>
                  </a:lnTo>
                  <a:close/>
                </a:path>
              </a:pathLst>
            </a:custGeom>
            <a:solidFill>
              <a:srgbClr val="E7E6E6">
                <a:alpha val="63922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510434" y="4007868"/>
            <a:ext cx="2621469" cy="2644048"/>
            <a:chOff x="0" y="0"/>
            <a:chExt cx="3495292" cy="3525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95294" cy="3525393"/>
            </a:xfrm>
            <a:custGeom>
              <a:avLst/>
              <a:gdLst/>
              <a:ahLst/>
              <a:cxnLst/>
              <a:rect l="l" t="t" r="r" b="b"/>
              <a:pathLst>
                <a:path w="3495294" h="3525393">
                  <a:moveTo>
                    <a:pt x="25400" y="0"/>
                  </a:moveTo>
                  <a:lnTo>
                    <a:pt x="3469894" y="0"/>
                  </a:lnTo>
                  <a:cubicBezTo>
                    <a:pt x="3483864" y="0"/>
                    <a:pt x="3495294" y="11430"/>
                    <a:pt x="3495294" y="25400"/>
                  </a:cubicBezTo>
                  <a:lnTo>
                    <a:pt x="3495294" y="3499993"/>
                  </a:lnTo>
                  <a:cubicBezTo>
                    <a:pt x="3495294" y="3513963"/>
                    <a:pt x="3483864" y="3525393"/>
                    <a:pt x="3469894" y="3525393"/>
                  </a:cubicBezTo>
                  <a:lnTo>
                    <a:pt x="25400" y="3525393"/>
                  </a:lnTo>
                  <a:cubicBezTo>
                    <a:pt x="11430" y="3525393"/>
                    <a:pt x="0" y="3513963"/>
                    <a:pt x="0" y="3499993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3499993"/>
                  </a:lnTo>
                  <a:lnTo>
                    <a:pt x="25400" y="3499993"/>
                  </a:lnTo>
                  <a:lnTo>
                    <a:pt x="25400" y="3474593"/>
                  </a:lnTo>
                  <a:lnTo>
                    <a:pt x="3469894" y="3474593"/>
                  </a:lnTo>
                  <a:lnTo>
                    <a:pt x="3469894" y="3499993"/>
                  </a:lnTo>
                  <a:lnTo>
                    <a:pt x="3444494" y="3499993"/>
                  </a:lnTo>
                  <a:lnTo>
                    <a:pt x="3444494" y="25400"/>
                  </a:lnTo>
                  <a:lnTo>
                    <a:pt x="3469894" y="25400"/>
                  </a:lnTo>
                  <a:lnTo>
                    <a:pt x="346989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068770" y="4007868"/>
            <a:ext cx="2621469" cy="2644048"/>
            <a:chOff x="0" y="0"/>
            <a:chExt cx="3495292" cy="35253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95294" cy="3525393"/>
            </a:xfrm>
            <a:custGeom>
              <a:avLst/>
              <a:gdLst/>
              <a:ahLst/>
              <a:cxnLst/>
              <a:rect l="l" t="t" r="r" b="b"/>
              <a:pathLst>
                <a:path w="3495294" h="3525393">
                  <a:moveTo>
                    <a:pt x="25400" y="0"/>
                  </a:moveTo>
                  <a:lnTo>
                    <a:pt x="3469894" y="0"/>
                  </a:lnTo>
                  <a:cubicBezTo>
                    <a:pt x="3483864" y="0"/>
                    <a:pt x="3495294" y="11430"/>
                    <a:pt x="3495294" y="25400"/>
                  </a:cubicBezTo>
                  <a:lnTo>
                    <a:pt x="3495294" y="3499993"/>
                  </a:lnTo>
                  <a:cubicBezTo>
                    <a:pt x="3495294" y="3513963"/>
                    <a:pt x="3483864" y="3525393"/>
                    <a:pt x="3469894" y="3525393"/>
                  </a:cubicBezTo>
                  <a:lnTo>
                    <a:pt x="25400" y="3525393"/>
                  </a:lnTo>
                  <a:cubicBezTo>
                    <a:pt x="11430" y="3525393"/>
                    <a:pt x="0" y="3513963"/>
                    <a:pt x="0" y="3499993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3499993"/>
                  </a:lnTo>
                  <a:lnTo>
                    <a:pt x="25400" y="3499993"/>
                  </a:lnTo>
                  <a:lnTo>
                    <a:pt x="25400" y="3474593"/>
                  </a:lnTo>
                  <a:lnTo>
                    <a:pt x="3469894" y="3474593"/>
                  </a:lnTo>
                  <a:lnTo>
                    <a:pt x="3469894" y="3499993"/>
                  </a:lnTo>
                  <a:lnTo>
                    <a:pt x="3444494" y="3499993"/>
                  </a:lnTo>
                  <a:lnTo>
                    <a:pt x="3444494" y="25400"/>
                  </a:lnTo>
                  <a:lnTo>
                    <a:pt x="3469894" y="25400"/>
                  </a:lnTo>
                  <a:lnTo>
                    <a:pt x="346989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627106" y="4007868"/>
            <a:ext cx="2621469" cy="2644048"/>
            <a:chOff x="0" y="0"/>
            <a:chExt cx="3495292" cy="35253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95294" cy="3525393"/>
            </a:xfrm>
            <a:custGeom>
              <a:avLst/>
              <a:gdLst/>
              <a:ahLst/>
              <a:cxnLst/>
              <a:rect l="l" t="t" r="r" b="b"/>
              <a:pathLst>
                <a:path w="3495294" h="3525393">
                  <a:moveTo>
                    <a:pt x="25400" y="0"/>
                  </a:moveTo>
                  <a:lnTo>
                    <a:pt x="3469894" y="0"/>
                  </a:lnTo>
                  <a:cubicBezTo>
                    <a:pt x="3483864" y="0"/>
                    <a:pt x="3495294" y="11430"/>
                    <a:pt x="3495294" y="25400"/>
                  </a:cubicBezTo>
                  <a:lnTo>
                    <a:pt x="3495294" y="3499993"/>
                  </a:lnTo>
                  <a:cubicBezTo>
                    <a:pt x="3495294" y="3513963"/>
                    <a:pt x="3483864" y="3525393"/>
                    <a:pt x="3469894" y="3525393"/>
                  </a:cubicBezTo>
                  <a:lnTo>
                    <a:pt x="25400" y="3525393"/>
                  </a:lnTo>
                  <a:cubicBezTo>
                    <a:pt x="11430" y="3525393"/>
                    <a:pt x="0" y="3513963"/>
                    <a:pt x="0" y="3499993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3499993"/>
                  </a:lnTo>
                  <a:lnTo>
                    <a:pt x="25400" y="3499993"/>
                  </a:lnTo>
                  <a:lnTo>
                    <a:pt x="25400" y="3474593"/>
                  </a:lnTo>
                  <a:lnTo>
                    <a:pt x="3469894" y="3474593"/>
                  </a:lnTo>
                  <a:lnTo>
                    <a:pt x="3469894" y="3499993"/>
                  </a:lnTo>
                  <a:lnTo>
                    <a:pt x="3444494" y="3499993"/>
                  </a:lnTo>
                  <a:lnTo>
                    <a:pt x="3444494" y="25400"/>
                  </a:lnTo>
                  <a:lnTo>
                    <a:pt x="3469894" y="25400"/>
                  </a:lnTo>
                  <a:lnTo>
                    <a:pt x="346989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185442" y="4007868"/>
            <a:ext cx="2621469" cy="2644048"/>
            <a:chOff x="0" y="0"/>
            <a:chExt cx="3495292" cy="35253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95294" cy="3525393"/>
            </a:xfrm>
            <a:custGeom>
              <a:avLst/>
              <a:gdLst/>
              <a:ahLst/>
              <a:cxnLst/>
              <a:rect l="l" t="t" r="r" b="b"/>
              <a:pathLst>
                <a:path w="3495294" h="3525393">
                  <a:moveTo>
                    <a:pt x="25400" y="0"/>
                  </a:moveTo>
                  <a:lnTo>
                    <a:pt x="3469894" y="0"/>
                  </a:lnTo>
                  <a:cubicBezTo>
                    <a:pt x="3483864" y="0"/>
                    <a:pt x="3495294" y="11430"/>
                    <a:pt x="3495294" y="25400"/>
                  </a:cubicBezTo>
                  <a:lnTo>
                    <a:pt x="3495294" y="3499993"/>
                  </a:lnTo>
                  <a:cubicBezTo>
                    <a:pt x="3495294" y="3513963"/>
                    <a:pt x="3483864" y="3525393"/>
                    <a:pt x="3469894" y="3525393"/>
                  </a:cubicBezTo>
                  <a:lnTo>
                    <a:pt x="25400" y="3525393"/>
                  </a:lnTo>
                  <a:cubicBezTo>
                    <a:pt x="11430" y="3525393"/>
                    <a:pt x="0" y="3513963"/>
                    <a:pt x="0" y="3499993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3499993"/>
                  </a:lnTo>
                  <a:lnTo>
                    <a:pt x="25400" y="3499993"/>
                  </a:lnTo>
                  <a:lnTo>
                    <a:pt x="25400" y="3474593"/>
                  </a:lnTo>
                  <a:lnTo>
                    <a:pt x="3469894" y="3474593"/>
                  </a:lnTo>
                  <a:lnTo>
                    <a:pt x="3469894" y="3499993"/>
                  </a:lnTo>
                  <a:lnTo>
                    <a:pt x="3444494" y="3499993"/>
                  </a:lnTo>
                  <a:lnTo>
                    <a:pt x="3444494" y="25400"/>
                  </a:lnTo>
                  <a:lnTo>
                    <a:pt x="3469894" y="25400"/>
                  </a:lnTo>
                  <a:lnTo>
                    <a:pt x="346989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3770487" y="2272061"/>
            <a:ext cx="10747026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Meet the team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2705606" y="4206080"/>
            <a:ext cx="2231128" cy="2247625"/>
            <a:chOff x="0" y="0"/>
            <a:chExt cx="2974838" cy="2996834"/>
          </a:xfrm>
        </p:grpSpPr>
        <p:sp>
          <p:nvSpPr>
            <p:cNvPr id="16" name="Freeform 16" descr="Team member headshot"/>
            <p:cNvSpPr/>
            <p:nvPr/>
          </p:nvSpPr>
          <p:spPr>
            <a:xfrm>
              <a:off x="0" y="0"/>
              <a:ext cx="2974848" cy="2996819"/>
            </a:xfrm>
            <a:custGeom>
              <a:avLst/>
              <a:gdLst/>
              <a:ahLst/>
              <a:cxnLst/>
              <a:rect l="l" t="t" r="r" b="b"/>
              <a:pathLst>
                <a:path w="2974848" h="2996819">
                  <a:moveTo>
                    <a:pt x="0" y="0"/>
                  </a:moveTo>
                  <a:lnTo>
                    <a:pt x="2974848" y="0"/>
                  </a:lnTo>
                  <a:lnTo>
                    <a:pt x="2974848" y="2996819"/>
                  </a:lnTo>
                  <a:lnTo>
                    <a:pt x="0" y="2996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97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2232358" y="6855819"/>
            <a:ext cx="3177621" cy="498170"/>
            <a:chOff x="0" y="0"/>
            <a:chExt cx="4236828" cy="6642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Takuma Hayashi​​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323798" y="7394940"/>
            <a:ext cx="2994741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President​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263942" y="4206080"/>
            <a:ext cx="2231128" cy="2247625"/>
            <a:chOff x="0" y="0"/>
            <a:chExt cx="2974838" cy="299683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974848" cy="2996819"/>
            </a:xfrm>
            <a:custGeom>
              <a:avLst/>
              <a:gdLst/>
              <a:ahLst/>
              <a:cxnLst/>
              <a:rect l="l" t="t" r="r" b="b"/>
              <a:pathLst>
                <a:path w="2974848" h="2996819">
                  <a:moveTo>
                    <a:pt x="0" y="0"/>
                  </a:moveTo>
                  <a:lnTo>
                    <a:pt x="2974848" y="0"/>
                  </a:lnTo>
                  <a:lnTo>
                    <a:pt x="2974848" y="2996819"/>
                  </a:lnTo>
                  <a:lnTo>
                    <a:pt x="0" y="2996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15211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5790694" y="6855819"/>
            <a:ext cx="3177621" cy="498170"/>
            <a:chOff x="0" y="0"/>
            <a:chExt cx="4236828" cy="66422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Mirjam Nilsson​​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882134" y="7394940"/>
            <a:ext cx="2994741" cy="48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Chief Executive Officer​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9822278" y="4206080"/>
            <a:ext cx="2231128" cy="2247625"/>
            <a:chOff x="0" y="0"/>
            <a:chExt cx="2974838" cy="299683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974848" cy="2996819"/>
            </a:xfrm>
            <a:custGeom>
              <a:avLst/>
              <a:gdLst/>
              <a:ahLst/>
              <a:cxnLst/>
              <a:rect l="l" t="t" r="r" b="b"/>
              <a:pathLst>
                <a:path w="2974848" h="2996819">
                  <a:moveTo>
                    <a:pt x="0" y="0"/>
                  </a:moveTo>
                  <a:lnTo>
                    <a:pt x="2974848" y="0"/>
                  </a:lnTo>
                  <a:lnTo>
                    <a:pt x="2974848" y="2996819"/>
                  </a:lnTo>
                  <a:lnTo>
                    <a:pt x="0" y="2996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15211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9349031" y="6855819"/>
            <a:ext cx="3177621" cy="498170"/>
            <a:chOff x="0" y="0"/>
            <a:chExt cx="4236828" cy="66422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Flora Berggren​​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9440470" y="7394940"/>
            <a:ext cx="2994741" cy="48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Chief Operations Officer​</a:t>
            </a:r>
          </a:p>
        </p:txBody>
      </p: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3380614" y="4206080"/>
            <a:ext cx="2231128" cy="2247625"/>
            <a:chOff x="0" y="0"/>
            <a:chExt cx="2974838" cy="2996834"/>
          </a:xfrm>
        </p:grpSpPr>
        <p:sp>
          <p:nvSpPr>
            <p:cNvPr id="34" name="Freeform 34" descr="Team member headshot"/>
            <p:cNvSpPr/>
            <p:nvPr/>
          </p:nvSpPr>
          <p:spPr>
            <a:xfrm>
              <a:off x="0" y="0"/>
              <a:ext cx="2974848" cy="2996819"/>
            </a:xfrm>
            <a:custGeom>
              <a:avLst/>
              <a:gdLst/>
              <a:ahLst/>
              <a:cxnLst/>
              <a:rect l="l" t="t" r="r" b="b"/>
              <a:pathLst>
                <a:path w="2974848" h="2996819">
                  <a:moveTo>
                    <a:pt x="0" y="0"/>
                  </a:moveTo>
                  <a:lnTo>
                    <a:pt x="2974848" y="0"/>
                  </a:lnTo>
                  <a:lnTo>
                    <a:pt x="2974848" y="2996819"/>
                  </a:lnTo>
                  <a:lnTo>
                    <a:pt x="0" y="2996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97"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12907367" y="6855819"/>
            <a:ext cx="3177622" cy="498170"/>
            <a:chOff x="0" y="0"/>
            <a:chExt cx="4236830" cy="66422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236830" cy="664226"/>
            </a:xfrm>
            <a:custGeom>
              <a:avLst/>
              <a:gdLst/>
              <a:ahLst/>
              <a:cxnLst/>
              <a:rect l="l" t="t" r="r" b="b"/>
              <a:pathLst>
                <a:path w="4236830" h="664226">
                  <a:moveTo>
                    <a:pt x="0" y="0"/>
                  </a:moveTo>
                  <a:lnTo>
                    <a:pt x="4236830" y="0"/>
                  </a:lnTo>
                  <a:lnTo>
                    <a:pt x="4236830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28575"/>
              <a:ext cx="4236830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Rajesh Santoshi​​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2998806" y="7394940"/>
            <a:ext cx="2994742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VP Marketing​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17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08953" y="1108953"/>
            <a:ext cx="16070094" cy="8069094"/>
            <a:chOff x="0" y="0"/>
            <a:chExt cx="21426792" cy="107587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26805" cy="10758805"/>
            </a:xfrm>
            <a:custGeom>
              <a:avLst/>
              <a:gdLst/>
              <a:ahLst/>
              <a:cxnLst/>
              <a:rect l="l" t="t" r="r" b="b"/>
              <a:pathLst>
                <a:path w="21426805" h="10758805">
                  <a:moveTo>
                    <a:pt x="0" y="0"/>
                  </a:moveTo>
                  <a:lnTo>
                    <a:pt x="21426805" y="0"/>
                  </a:lnTo>
                  <a:lnTo>
                    <a:pt x="21426805" y="10758805"/>
                  </a:lnTo>
                  <a:lnTo>
                    <a:pt x="0" y="10758805"/>
                  </a:lnTo>
                  <a:close/>
                </a:path>
              </a:pathLst>
            </a:custGeom>
            <a:solidFill>
              <a:srgbClr val="E7E6E6">
                <a:alpha val="72157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901571" y="3389922"/>
            <a:ext cx="1629909" cy="1229514"/>
            <a:chOff x="0" y="0"/>
            <a:chExt cx="2173212" cy="16393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901571" y="6131234"/>
            <a:ext cx="1629909" cy="1229514"/>
            <a:chOff x="0" y="0"/>
            <a:chExt cx="2173212" cy="16393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532380" y="3377890"/>
            <a:ext cx="1629909" cy="1229514"/>
            <a:chOff x="0" y="0"/>
            <a:chExt cx="2173212" cy="16393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532380" y="6119202"/>
            <a:ext cx="1629909" cy="1229514"/>
            <a:chOff x="0" y="0"/>
            <a:chExt cx="2173212" cy="16393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163188" y="3384956"/>
            <a:ext cx="1629909" cy="1229514"/>
            <a:chOff x="0" y="0"/>
            <a:chExt cx="2173212" cy="16393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163188" y="6126267"/>
            <a:ext cx="1629909" cy="1229514"/>
            <a:chOff x="0" y="0"/>
            <a:chExt cx="2173212" cy="16393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3793997" y="3372924"/>
            <a:ext cx="1629909" cy="1229514"/>
            <a:chOff x="0" y="0"/>
            <a:chExt cx="2173212" cy="16393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3793997" y="6114236"/>
            <a:ext cx="1629909" cy="1229514"/>
            <a:chOff x="0" y="0"/>
            <a:chExt cx="2173212" cy="16393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3770487" y="1703525"/>
            <a:ext cx="10747026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Full team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3003585" y="3490883"/>
            <a:ext cx="1425882" cy="1027593"/>
            <a:chOff x="0" y="0"/>
            <a:chExt cx="1901176" cy="1370124"/>
          </a:xfrm>
        </p:grpSpPr>
        <p:sp>
          <p:nvSpPr>
            <p:cNvPr id="24" name="Freeform 24" descr="Team member headshot"/>
            <p:cNvSpPr/>
            <p:nvPr/>
          </p:nvSpPr>
          <p:spPr>
            <a:xfrm>
              <a:off x="0" y="0"/>
              <a:ext cx="1901190" cy="1370076"/>
            </a:xfrm>
            <a:custGeom>
              <a:avLst/>
              <a:gdLst/>
              <a:ahLst/>
              <a:cxnLst/>
              <a:rect l="l" t="t" r="r" b="b"/>
              <a:pathLst>
                <a:path w="1901190" h="1370076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92" b="-3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2127716" y="4895415"/>
            <a:ext cx="3177621" cy="498170"/>
            <a:chOff x="0" y="0"/>
            <a:chExt cx="4236828" cy="66422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Takuma Hayashi​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219155" y="5434537"/>
            <a:ext cx="2994741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President​</a:t>
            </a:r>
          </a:p>
        </p:txBody>
      </p: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3003585" y="6232194"/>
            <a:ext cx="1425882" cy="1027593"/>
            <a:chOff x="0" y="0"/>
            <a:chExt cx="1901176" cy="1370124"/>
          </a:xfrm>
        </p:grpSpPr>
        <p:sp>
          <p:nvSpPr>
            <p:cNvPr id="30" name="Freeform 30" descr="Team member headshot"/>
            <p:cNvSpPr/>
            <p:nvPr/>
          </p:nvSpPr>
          <p:spPr>
            <a:xfrm>
              <a:off x="0" y="0"/>
              <a:ext cx="1901190" cy="1370076"/>
            </a:xfrm>
            <a:custGeom>
              <a:avLst/>
              <a:gdLst/>
              <a:ahLst/>
              <a:cxnLst/>
              <a:rect l="l" t="t" r="r" b="b"/>
              <a:pathLst>
                <a:path w="1901190" h="1370076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92" b="-3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2127716" y="7647898"/>
            <a:ext cx="3177621" cy="498170"/>
            <a:chOff x="0" y="0"/>
            <a:chExt cx="4236828" cy="66422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Graham Barnes​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219155" y="8187019"/>
            <a:ext cx="2994741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VP Product​</a:t>
            </a:r>
          </a:p>
        </p:txBody>
      </p: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6634394" y="3478851"/>
            <a:ext cx="1425882" cy="1027593"/>
            <a:chOff x="0" y="0"/>
            <a:chExt cx="1901176" cy="137012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01190" cy="1370076"/>
            </a:xfrm>
            <a:custGeom>
              <a:avLst/>
              <a:gdLst/>
              <a:ahLst/>
              <a:cxnLst/>
              <a:rect l="l" t="t" r="r" b="b"/>
              <a:pathLst>
                <a:path w="1901190" h="1370076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00843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5758524" y="4895415"/>
            <a:ext cx="3177621" cy="498170"/>
            <a:chOff x="0" y="0"/>
            <a:chExt cx="4236828" cy="66422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Mirjam Nilsson​​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5849964" y="5434537"/>
            <a:ext cx="2994741" cy="48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Chief Executive Officer​</a:t>
            </a:r>
          </a:p>
        </p:txBody>
      </p: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6634394" y="6220162"/>
            <a:ext cx="1425882" cy="1027593"/>
            <a:chOff x="0" y="0"/>
            <a:chExt cx="1901176" cy="1370124"/>
          </a:xfrm>
        </p:grpSpPr>
        <p:sp>
          <p:nvSpPr>
            <p:cNvPr id="42" name="Freeform 42" descr="Team member headshot"/>
            <p:cNvSpPr/>
            <p:nvPr/>
          </p:nvSpPr>
          <p:spPr>
            <a:xfrm>
              <a:off x="0" y="0"/>
              <a:ext cx="1901190" cy="1370076"/>
            </a:xfrm>
            <a:custGeom>
              <a:avLst/>
              <a:gdLst/>
              <a:ahLst/>
              <a:cxnLst/>
              <a:rect l="l" t="t" r="r" b="b"/>
              <a:pathLst>
                <a:path w="1901190" h="1370076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92" b="-3"/>
              </a:stretch>
            </a:blipFill>
          </p:spPr>
        </p:sp>
      </p:grpSp>
      <p:grpSp>
        <p:nvGrpSpPr>
          <p:cNvPr id="43" name="Group 43"/>
          <p:cNvGrpSpPr/>
          <p:nvPr/>
        </p:nvGrpSpPr>
        <p:grpSpPr>
          <a:xfrm>
            <a:off x="5758524" y="7647898"/>
            <a:ext cx="3177621" cy="498170"/>
            <a:chOff x="0" y="0"/>
            <a:chExt cx="4236828" cy="66422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Rowan Murphy​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5849964" y="8187019"/>
            <a:ext cx="2994741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SEO Strategist​</a:t>
            </a:r>
          </a:p>
        </p:txBody>
      </p: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0265570" y="3486150"/>
            <a:ext cx="1426368" cy="1026320"/>
            <a:chOff x="0" y="0"/>
            <a:chExt cx="1901824" cy="1368426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901825" cy="1368425"/>
            </a:xfrm>
            <a:custGeom>
              <a:avLst/>
              <a:gdLst/>
              <a:ahLst/>
              <a:cxnLst/>
              <a:rect l="l" t="t" r="r" b="b"/>
              <a:pathLst>
                <a:path w="1901825" h="1368425">
                  <a:moveTo>
                    <a:pt x="0" y="0"/>
                  </a:moveTo>
                  <a:lnTo>
                    <a:pt x="1901825" y="0"/>
                  </a:lnTo>
                  <a:lnTo>
                    <a:pt x="1901825" y="1368425"/>
                  </a:lnTo>
                  <a:lnTo>
                    <a:pt x="0" y="136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01309"/>
              </a:stretch>
            </a:blipFill>
          </p:spPr>
        </p:sp>
      </p:grpSp>
      <p:grpSp>
        <p:nvGrpSpPr>
          <p:cNvPr id="49" name="Group 49"/>
          <p:cNvGrpSpPr/>
          <p:nvPr/>
        </p:nvGrpSpPr>
        <p:grpSpPr>
          <a:xfrm>
            <a:off x="9389270" y="4895850"/>
            <a:ext cx="3176588" cy="497682"/>
            <a:chOff x="0" y="0"/>
            <a:chExt cx="4235450" cy="663576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4235450" cy="663576"/>
            </a:xfrm>
            <a:custGeom>
              <a:avLst/>
              <a:gdLst/>
              <a:ahLst/>
              <a:cxnLst/>
              <a:rect l="l" t="t" r="r" b="b"/>
              <a:pathLst>
                <a:path w="4235450" h="663576">
                  <a:moveTo>
                    <a:pt x="0" y="0"/>
                  </a:moveTo>
                  <a:lnTo>
                    <a:pt x="4235450" y="0"/>
                  </a:lnTo>
                  <a:lnTo>
                    <a:pt x="4235450" y="663576"/>
                  </a:lnTo>
                  <a:lnTo>
                    <a:pt x="0" y="6635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28575"/>
              <a:ext cx="4235450" cy="63500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Flora Berggren​​</a:t>
              </a: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9480710" y="5434490"/>
            <a:ext cx="2993707" cy="48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Chief Operations Officer​</a:t>
            </a:r>
          </a:p>
        </p:txBody>
      </p: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10265202" y="6227228"/>
            <a:ext cx="1425882" cy="1027593"/>
            <a:chOff x="0" y="0"/>
            <a:chExt cx="1901176" cy="1370124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901190" cy="1370076"/>
            </a:xfrm>
            <a:custGeom>
              <a:avLst/>
              <a:gdLst/>
              <a:ahLst/>
              <a:cxnLst/>
              <a:rect l="l" t="t" r="r" b="b"/>
              <a:pathLst>
                <a:path w="1901190" h="1370076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b="-38764"/>
              </a:stretch>
            </a:blipFill>
          </p:spPr>
        </p:sp>
      </p:grpSp>
      <p:grpSp>
        <p:nvGrpSpPr>
          <p:cNvPr id="55" name="Group 55"/>
          <p:cNvGrpSpPr/>
          <p:nvPr/>
        </p:nvGrpSpPr>
        <p:grpSpPr>
          <a:xfrm>
            <a:off x="9389332" y="7647898"/>
            <a:ext cx="3177621" cy="498170"/>
            <a:chOff x="0" y="0"/>
            <a:chExt cx="4236828" cy="664226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Elizabeth Moore​</a:t>
              </a: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9480772" y="8187019"/>
            <a:ext cx="2994741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Product Designer​</a:t>
            </a:r>
          </a:p>
        </p:txBody>
      </p:sp>
      <p:grpSp>
        <p:nvGrpSpPr>
          <p:cNvPr id="59" name="Group 59"/>
          <p:cNvGrpSpPr>
            <a:grpSpLocks noChangeAspect="1"/>
          </p:cNvGrpSpPr>
          <p:nvPr/>
        </p:nvGrpSpPr>
        <p:grpSpPr>
          <a:xfrm>
            <a:off x="13896010" y="3473884"/>
            <a:ext cx="1425882" cy="1027593"/>
            <a:chOff x="0" y="0"/>
            <a:chExt cx="1901176" cy="1370124"/>
          </a:xfrm>
        </p:grpSpPr>
        <p:sp>
          <p:nvSpPr>
            <p:cNvPr id="60" name="Freeform 60" descr="Team member headshot"/>
            <p:cNvSpPr/>
            <p:nvPr/>
          </p:nvSpPr>
          <p:spPr>
            <a:xfrm>
              <a:off x="0" y="0"/>
              <a:ext cx="1901190" cy="1370076"/>
            </a:xfrm>
            <a:custGeom>
              <a:avLst/>
              <a:gdLst/>
              <a:ahLst/>
              <a:cxnLst/>
              <a:rect l="l" t="t" r="r" b="b"/>
              <a:pathLst>
                <a:path w="1901190" h="1370076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92" b="-3"/>
              </a:stretch>
            </a:blipFill>
          </p:spPr>
        </p:sp>
      </p:grpSp>
      <p:grpSp>
        <p:nvGrpSpPr>
          <p:cNvPr id="61" name="Group 61"/>
          <p:cNvGrpSpPr/>
          <p:nvPr/>
        </p:nvGrpSpPr>
        <p:grpSpPr>
          <a:xfrm>
            <a:off x="13020141" y="4895415"/>
            <a:ext cx="3177622" cy="498170"/>
            <a:chOff x="0" y="0"/>
            <a:chExt cx="4236830" cy="664226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236830" cy="664226"/>
            </a:xfrm>
            <a:custGeom>
              <a:avLst/>
              <a:gdLst/>
              <a:ahLst/>
              <a:cxnLst/>
              <a:rect l="l" t="t" r="r" b="b"/>
              <a:pathLst>
                <a:path w="4236830" h="664226">
                  <a:moveTo>
                    <a:pt x="0" y="0"/>
                  </a:moveTo>
                  <a:lnTo>
                    <a:pt x="4236830" y="0"/>
                  </a:lnTo>
                  <a:lnTo>
                    <a:pt x="4236830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28575"/>
              <a:ext cx="4236830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Rajesh Santoshi​​</a:t>
              </a:r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13111581" y="5434537"/>
            <a:ext cx="2994742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VP Marketing​</a:t>
            </a:r>
          </a:p>
        </p:txBody>
      </p:sp>
      <p:grpSp>
        <p:nvGrpSpPr>
          <p:cNvPr id="65" name="Group 65"/>
          <p:cNvGrpSpPr>
            <a:grpSpLocks noChangeAspect="1"/>
          </p:cNvGrpSpPr>
          <p:nvPr/>
        </p:nvGrpSpPr>
        <p:grpSpPr>
          <a:xfrm>
            <a:off x="13896010" y="6215196"/>
            <a:ext cx="1425882" cy="1027593"/>
            <a:chOff x="0" y="0"/>
            <a:chExt cx="1901176" cy="1370124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901190" cy="1370076"/>
            </a:xfrm>
            <a:custGeom>
              <a:avLst/>
              <a:gdLst/>
              <a:ahLst/>
              <a:cxnLst/>
              <a:rect l="l" t="t" r="r" b="b"/>
              <a:pathLst>
                <a:path w="1901190" h="1370076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00843"/>
              </a:stretch>
            </a:blipFill>
          </p:spPr>
        </p:sp>
      </p:grpSp>
      <p:grpSp>
        <p:nvGrpSpPr>
          <p:cNvPr id="67" name="Group 67"/>
          <p:cNvGrpSpPr/>
          <p:nvPr/>
        </p:nvGrpSpPr>
        <p:grpSpPr>
          <a:xfrm>
            <a:off x="13020141" y="7647898"/>
            <a:ext cx="3177622" cy="498170"/>
            <a:chOff x="0" y="0"/>
            <a:chExt cx="4236830" cy="664226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4236830" cy="664226"/>
            </a:xfrm>
            <a:custGeom>
              <a:avLst/>
              <a:gdLst/>
              <a:ahLst/>
              <a:cxnLst/>
              <a:rect l="l" t="t" r="r" b="b"/>
              <a:pathLst>
                <a:path w="4236830" h="664226">
                  <a:moveTo>
                    <a:pt x="0" y="0"/>
                  </a:moveTo>
                  <a:lnTo>
                    <a:pt x="4236830" y="0"/>
                  </a:lnTo>
                  <a:lnTo>
                    <a:pt x="4236830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0" y="28575"/>
              <a:ext cx="4236830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Robin Kline​</a:t>
              </a:r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13111581" y="8187019"/>
            <a:ext cx="2994742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Content Developer​</a:t>
            </a:r>
          </a:p>
        </p:txBody>
      </p:sp>
      <p:grpSp>
        <p:nvGrpSpPr>
          <p:cNvPr id="71" name="Group 71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9" name="TextBox 79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18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60D35">
                <a:alpha val="2470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82065" y="1214878"/>
            <a:ext cx="7114032" cy="5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Funding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30" y="2393312"/>
            <a:ext cx="5678381" cy="410105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928637" y="3598760"/>
            <a:ext cx="2417838" cy="1727448"/>
            <a:chOff x="0" y="0"/>
            <a:chExt cx="3223784" cy="23032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23784" cy="2303264"/>
            </a:xfrm>
            <a:custGeom>
              <a:avLst/>
              <a:gdLst/>
              <a:ahLst/>
              <a:cxnLst/>
              <a:rect l="l" t="t" r="r" b="b"/>
              <a:pathLst>
                <a:path w="3223784" h="2303264">
                  <a:moveTo>
                    <a:pt x="0" y="0"/>
                  </a:moveTo>
                  <a:lnTo>
                    <a:pt x="3223784" y="0"/>
                  </a:lnTo>
                  <a:lnTo>
                    <a:pt x="3223784" y="2303264"/>
                  </a:lnTo>
                  <a:lnTo>
                    <a:pt x="0" y="2303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95250"/>
              <a:ext cx="3223784" cy="22080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32"/>
                </a:lnSpc>
              </a:pPr>
              <a:r>
                <a:rPr lang="en-US" sz="4200" b="1" spc="150">
                  <a:solidFill>
                    <a:srgbClr val="FD49C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$12K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50767" y="6171360"/>
            <a:ext cx="3573579" cy="920553"/>
            <a:chOff x="0" y="0"/>
            <a:chExt cx="4764772" cy="12274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64772" cy="1227404"/>
            </a:xfrm>
            <a:custGeom>
              <a:avLst/>
              <a:gdLst/>
              <a:ahLst/>
              <a:cxnLst/>
              <a:rect l="l" t="t" r="r" b="b"/>
              <a:pathLst>
                <a:path w="4764772" h="1227404">
                  <a:moveTo>
                    <a:pt x="0" y="0"/>
                  </a:moveTo>
                  <a:lnTo>
                    <a:pt x="4764772" y="0"/>
                  </a:lnTo>
                  <a:lnTo>
                    <a:pt x="4764772" y="1227404"/>
                  </a:lnTo>
                  <a:lnTo>
                    <a:pt x="0" y="1227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4764772" cy="121787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 b="1" spc="300">
                  <a:solidFill>
                    <a:srgbClr val="FD49C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Campaigns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42206" y="7116897"/>
            <a:ext cx="3390699" cy="139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Revenue obtained from online campaigns and reorders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826" y="2393312"/>
            <a:ext cx="5678381" cy="4101053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5953929" y="3598760"/>
            <a:ext cx="2417838" cy="1727448"/>
            <a:chOff x="0" y="0"/>
            <a:chExt cx="3223784" cy="23032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23784" cy="2303264"/>
            </a:xfrm>
            <a:custGeom>
              <a:avLst/>
              <a:gdLst/>
              <a:ahLst/>
              <a:cxnLst/>
              <a:rect l="l" t="t" r="r" b="b"/>
              <a:pathLst>
                <a:path w="3223784" h="2303264">
                  <a:moveTo>
                    <a:pt x="0" y="0"/>
                  </a:moveTo>
                  <a:lnTo>
                    <a:pt x="3223784" y="0"/>
                  </a:lnTo>
                  <a:lnTo>
                    <a:pt x="3223784" y="2303264"/>
                  </a:lnTo>
                  <a:lnTo>
                    <a:pt x="0" y="2303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95250"/>
              <a:ext cx="3223784" cy="22080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32"/>
                </a:lnSpc>
              </a:pPr>
              <a:r>
                <a:rPr lang="en-US" sz="4200" b="1" spc="150">
                  <a:solidFill>
                    <a:srgbClr val="F87F8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$14K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376058" y="6171360"/>
            <a:ext cx="3573579" cy="920553"/>
            <a:chOff x="0" y="0"/>
            <a:chExt cx="4764772" cy="122740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64772" cy="1227404"/>
            </a:xfrm>
            <a:custGeom>
              <a:avLst/>
              <a:gdLst/>
              <a:ahLst/>
              <a:cxnLst/>
              <a:rect l="l" t="t" r="r" b="b"/>
              <a:pathLst>
                <a:path w="4764772" h="1227404">
                  <a:moveTo>
                    <a:pt x="0" y="0"/>
                  </a:moveTo>
                  <a:lnTo>
                    <a:pt x="4764772" y="0"/>
                  </a:lnTo>
                  <a:lnTo>
                    <a:pt x="4764772" y="1227404"/>
                  </a:lnTo>
                  <a:lnTo>
                    <a:pt x="0" y="1227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9525"/>
              <a:ext cx="4764772" cy="121787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 b="1" spc="300">
                  <a:solidFill>
                    <a:srgbClr val="F87F8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Angel investments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467499" y="7088322"/>
            <a:ext cx="3390699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Amount obtained through other investors​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950" y="2393312"/>
            <a:ext cx="5678381" cy="4101053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9979221" y="3598760"/>
            <a:ext cx="2417838" cy="1727448"/>
            <a:chOff x="0" y="0"/>
            <a:chExt cx="3223784" cy="230326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23784" cy="2303264"/>
            </a:xfrm>
            <a:custGeom>
              <a:avLst/>
              <a:gdLst/>
              <a:ahLst/>
              <a:cxnLst/>
              <a:rect l="l" t="t" r="r" b="b"/>
              <a:pathLst>
                <a:path w="3223784" h="2303264">
                  <a:moveTo>
                    <a:pt x="0" y="0"/>
                  </a:moveTo>
                  <a:lnTo>
                    <a:pt x="3223784" y="0"/>
                  </a:lnTo>
                  <a:lnTo>
                    <a:pt x="3223784" y="2303264"/>
                  </a:lnTo>
                  <a:lnTo>
                    <a:pt x="0" y="2303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95250"/>
              <a:ext cx="3223784" cy="22080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32"/>
                </a:lnSpc>
              </a:pPr>
              <a:r>
                <a:rPr lang="en-US" sz="4200" b="1" spc="150">
                  <a:solidFill>
                    <a:srgbClr val="15C7C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$32K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401351" y="6171360"/>
            <a:ext cx="3573579" cy="920553"/>
            <a:chOff x="0" y="0"/>
            <a:chExt cx="4764772" cy="122740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764772" cy="1227404"/>
            </a:xfrm>
            <a:custGeom>
              <a:avLst/>
              <a:gdLst/>
              <a:ahLst/>
              <a:cxnLst/>
              <a:rect l="l" t="t" r="r" b="b"/>
              <a:pathLst>
                <a:path w="4764772" h="1227404">
                  <a:moveTo>
                    <a:pt x="0" y="0"/>
                  </a:moveTo>
                  <a:lnTo>
                    <a:pt x="4764772" y="0"/>
                  </a:lnTo>
                  <a:lnTo>
                    <a:pt x="4764772" y="1227404"/>
                  </a:lnTo>
                  <a:lnTo>
                    <a:pt x="0" y="1227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9525"/>
              <a:ext cx="4764772" cy="121787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 b="1" spc="300">
                  <a:solidFill>
                    <a:srgbClr val="15C7C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Cash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492790" y="7088322"/>
            <a:ext cx="3390699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Liquid cash we have</a:t>
            </a:r>
          </a:p>
          <a:p>
            <a:pPr algn="ctr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 hand​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3410" y="2393312"/>
            <a:ext cx="5678381" cy="4101053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14004512" y="3598760"/>
            <a:ext cx="2417838" cy="1727448"/>
            <a:chOff x="0" y="0"/>
            <a:chExt cx="3223784" cy="230326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223784" cy="2303264"/>
            </a:xfrm>
            <a:custGeom>
              <a:avLst/>
              <a:gdLst/>
              <a:ahLst/>
              <a:cxnLst/>
              <a:rect l="l" t="t" r="r" b="b"/>
              <a:pathLst>
                <a:path w="3223784" h="2303264">
                  <a:moveTo>
                    <a:pt x="0" y="0"/>
                  </a:moveTo>
                  <a:lnTo>
                    <a:pt x="3223784" y="0"/>
                  </a:lnTo>
                  <a:lnTo>
                    <a:pt x="3223784" y="2303264"/>
                  </a:lnTo>
                  <a:lnTo>
                    <a:pt x="0" y="2303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95250"/>
              <a:ext cx="3223784" cy="22080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32"/>
                </a:lnSpc>
              </a:pPr>
              <a:r>
                <a:rPr lang="en-US" sz="4200" b="1" spc="150">
                  <a:solidFill>
                    <a:srgbClr val="B8C2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$82K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426641" y="6171360"/>
            <a:ext cx="3573579" cy="920553"/>
            <a:chOff x="0" y="0"/>
            <a:chExt cx="4764772" cy="122740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764772" cy="1227404"/>
            </a:xfrm>
            <a:custGeom>
              <a:avLst/>
              <a:gdLst/>
              <a:ahLst/>
              <a:cxnLst/>
              <a:rect l="l" t="t" r="r" b="b"/>
              <a:pathLst>
                <a:path w="4764772" h="1227404">
                  <a:moveTo>
                    <a:pt x="0" y="0"/>
                  </a:moveTo>
                  <a:lnTo>
                    <a:pt x="4764772" y="0"/>
                  </a:lnTo>
                  <a:lnTo>
                    <a:pt x="4764772" y="1227404"/>
                  </a:lnTo>
                  <a:lnTo>
                    <a:pt x="0" y="1227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9525"/>
              <a:ext cx="4764772" cy="121787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 b="1" spc="300">
                  <a:solidFill>
                    <a:srgbClr val="B8C2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Shares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3518081" y="7088322"/>
            <a:ext cx="3390699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Number of shares converted into USD​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19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8100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77777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981B557-5CDC-4EBC-FA0F-EB6B61BF2C10}"/>
              </a:ext>
            </a:extLst>
          </p:cNvPr>
          <p:cNvSpPr txBox="1"/>
          <p:nvPr/>
        </p:nvSpPr>
        <p:spPr>
          <a:xfrm>
            <a:off x="381000" y="2270997"/>
            <a:ext cx="8229600" cy="526297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prstClr val="white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osterama Bold"/>
                <a:ea typeface="+mn-ea"/>
                <a:cs typeface="+mn-cs"/>
              </a:rPr>
              <a:t>Key Takeaways</a:t>
            </a:r>
            <a:endParaRPr kumimoji="0" lang="ar-EG" sz="2800" b="0" i="0" u="none" strike="noStrike" kern="1200" cap="all" spc="400" normalizeH="0" baseline="0" noProof="0" dirty="0">
              <a:ln w="19050">
                <a:solidFill>
                  <a:prstClr val="white"/>
                </a:solidFill>
              </a:ln>
              <a:solidFill>
                <a:srgbClr val="002060"/>
              </a:solidFill>
              <a:effectLst/>
              <a:uLnTx/>
              <a:uFillTx/>
              <a:latin typeface="Posterama Bold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Strong security requires a balanced approach: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Technology</a:t>
            </a: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 → Firewalls , VPNs , IDS/IPS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Encryption Awareness  </a:t>
            </a: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→ User training &amp; phishing prevention 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Policy</a:t>
            </a: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 → Clear rules for passwords, updates, and access control </a:t>
            </a: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ar-EG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   </a:t>
            </a: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Formula for success: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Technology + Awareness + Policy = Strong Security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2230100" cy="10287000"/>
            <a:chOff x="0" y="0"/>
            <a:chExt cx="16306800" cy="1371600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6306800" cy="13716000"/>
            </a:xfrm>
            <a:custGeom>
              <a:avLst/>
              <a:gdLst/>
              <a:ahLst/>
              <a:cxnLst/>
              <a:rect l="l" t="t" r="r" b="b"/>
              <a:pathLst>
                <a:path w="16306800" h="13716000">
                  <a:moveTo>
                    <a:pt x="163068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6306800" y="13716000"/>
                  </a:lnTo>
                  <a:lnTo>
                    <a:pt x="16306800" y="0"/>
                  </a:lnTo>
                  <a:close/>
                </a:path>
              </a:pathLst>
            </a:custGeom>
            <a:blipFill>
              <a:blip r:embed="rId2"/>
              <a:stretch>
                <a:fillRect b="-188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1269980" y="2733819"/>
            <a:ext cx="6008136" cy="5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57900" y="9527381"/>
            <a:ext cx="6172200" cy="5548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1800"/>
              </a:lnSpc>
            </a:pPr>
            <a:endParaRPr lang="en-US" sz="1500" spc="150" dirty="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480FA5A-CF1B-36F5-E69C-798176BB3883}"/>
              </a:ext>
            </a:extLst>
          </p:cNvPr>
          <p:cNvSpPr txBox="1"/>
          <p:nvPr/>
        </p:nvSpPr>
        <p:spPr>
          <a:xfrm>
            <a:off x="8458200" y="2324100"/>
            <a:ext cx="8572500" cy="5410200"/>
          </a:xfrm>
          <a:prstGeom prst="rect">
            <a:avLst/>
          </a:prstGeom>
          <a:solidFill>
            <a:schemeClr val="accent1">
              <a:lumMod val="20000"/>
              <a:lumOff val="80000"/>
              <a:alpha val="83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C1AF6A-C505-B467-BF4C-73EC7D6E45EB}"/>
              </a:ext>
            </a:extLst>
          </p:cNvPr>
          <p:cNvSpPr txBox="1"/>
          <p:nvPr/>
        </p:nvSpPr>
        <p:spPr>
          <a:xfrm>
            <a:off x="8458200" y="2552700"/>
            <a:ext cx="82296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00206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SUMMARY</a:t>
            </a:r>
            <a:endParaRPr lang="en-US" altLang="en-US" sz="4000" b="1" dirty="0">
              <a:solidFill>
                <a:srgbClr val="002060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It is </a:t>
            </a: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important today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 because of the growth of internet, IoT, and rising cyber threats.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CIA Triad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Confidentiality → Only authorized access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Integrity → Data remains accurate and unchanged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Availability → Systems always accessible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Key Components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 Firewalls, IDS/IPS, VPNs, Encryption, Access Control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Main Threats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 Malware (viruses, ransomware, worms), Phishing, DoS/DDoS, Man-in-the-Middle, Insider threats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Vulnerabilities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 Weak passwords, unpatched systems, misconfigurations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Countermeasures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 Firewalls, updates &amp; patching, MFA, training, encryption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Conclusion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 Security is an </a:t>
            </a: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ongoing process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, requiring </a:t>
            </a: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technology, awareness, and policies</a:t>
            </a:r>
            <a:endParaRPr lang="en-US" altLang="en-US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10E35A0C-7685-D643-1C22-3D8C9774B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189714" y="1823646"/>
            <a:ext cx="1074954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779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0" y="1094889"/>
            <a:ext cx="5372100" cy="8083158"/>
            <a:chOff x="0" y="0"/>
            <a:chExt cx="7162800" cy="10777544"/>
          </a:xfrm>
        </p:grpSpPr>
        <p:sp>
          <p:nvSpPr>
            <p:cNvPr id="6" name="Freeform 6" descr="A close up of a person wearing glasses and the measurements of the eyes"/>
            <p:cNvSpPr/>
            <p:nvPr/>
          </p:nvSpPr>
          <p:spPr>
            <a:xfrm flipH="1">
              <a:off x="0" y="0"/>
              <a:ext cx="7162800" cy="10777601"/>
            </a:xfrm>
            <a:custGeom>
              <a:avLst/>
              <a:gdLst/>
              <a:ahLst/>
              <a:cxnLst/>
              <a:rect l="l" t="t" r="r" b="b"/>
              <a:pathLst>
                <a:path w="7162800" h="10777601">
                  <a:moveTo>
                    <a:pt x="7162800" y="0"/>
                  </a:moveTo>
                  <a:lnTo>
                    <a:pt x="0" y="0"/>
                  </a:lnTo>
                  <a:lnTo>
                    <a:pt x="0" y="10777601"/>
                  </a:lnTo>
                  <a:lnTo>
                    <a:pt x="7162800" y="10777601"/>
                  </a:lnTo>
                  <a:lnTo>
                    <a:pt x="7162800" y="0"/>
                  </a:lnTo>
                  <a:close/>
                </a:path>
              </a:pathLst>
            </a:custGeom>
            <a:blipFill>
              <a:blip r:embed="rId3"/>
              <a:stretch>
                <a:fillRect b="-43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189716" y="2965920"/>
            <a:ext cx="3252081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attacks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11154" y="2965920"/>
            <a:ext cx="3252081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Weak security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18305" y="2956395"/>
            <a:ext cx="3252081" cy="30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7"/>
              </a:lnSpc>
            </a:pPr>
            <a:r>
              <a:rPr lang="en-US" sz="222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Bad maintaining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89717" y="3385710"/>
            <a:ext cx="3252081" cy="179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Whenever the security get stronger ,on the other side hackers find new techniques to attack your privacy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11154" y="3385710"/>
            <a:ext cx="3252081" cy="106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Weak security cause easier access and attacks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32591" y="3416181"/>
            <a:ext cx="3252081" cy="70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wasn’t keeping the actual  hardware safe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89717" y="6262089"/>
            <a:ext cx="3252078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Costs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11154" y="6262089"/>
            <a:ext cx="3252081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Usability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89718" y="6693959"/>
            <a:ext cx="3252078" cy="70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security is expensive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11154" y="6681880"/>
            <a:ext cx="3252081" cy="106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When using weak security passwords or trust unknown websites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679046" y="2372868"/>
            <a:ext cx="10929908" cy="951484"/>
            <a:chOff x="0" y="0"/>
            <a:chExt cx="14573210" cy="1268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573210" cy="1268646"/>
            </a:xfrm>
            <a:custGeom>
              <a:avLst/>
              <a:gdLst/>
              <a:ahLst/>
              <a:cxnLst/>
              <a:rect l="l" t="t" r="r" b="b"/>
              <a:pathLst>
                <a:path w="14573210" h="1268646">
                  <a:moveTo>
                    <a:pt x="0" y="0"/>
                  </a:moveTo>
                  <a:lnTo>
                    <a:pt x="14573210" y="0"/>
                  </a:lnTo>
                  <a:lnTo>
                    <a:pt x="14573210" y="1268646"/>
                  </a:lnTo>
                  <a:lnTo>
                    <a:pt x="0" y="1268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14573210" cy="13924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300"/>
                </a:lnSpc>
              </a:pPr>
              <a:r>
                <a:rPr lang="en-US" sz="4200" b="1" spc="6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CIA Triad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2166" y="5542946"/>
            <a:ext cx="3392766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Confidentiality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2166" y="5965944"/>
            <a:ext cx="3392766" cy="1431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just">
              <a:lnSpc>
                <a:spcPts val="2872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data private and safe</a:t>
            </a:r>
          </a:p>
          <a:p>
            <a:pPr marL="380048" lvl="1" indent="-190024" algn="just">
              <a:lnSpc>
                <a:spcPts val="2872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Only authorized person can 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47615" y="5542946"/>
            <a:ext cx="3392768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47615" y="5975853"/>
            <a:ext cx="3392768" cy="1934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just">
              <a:lnSpc>
                <a:spcPts val="258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Protect data from being modified by unauthorized people</a:t>
            </a:r>
          </a:p>
          <a:p>
            <a:pPr marL="380048" lvl="1" indent="-190024" algn="just">
              <a:lnSpc>
                <a:spcPts val="258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Protect data in case of motion and keep it accurate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74108" y="5542946"/>
            <a:ext cx="3392767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Availability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74108" y="5947278"/>
            <a:ext cx="3392767" cy="345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Data always available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</a:p>
          </p:txBody>
        </p:sp>
      </p:grpSp>
      <p:sp>
        <p:nvSpPr>
          <p:cNvPr id="16" name="Freeform 16" descr="Male profile outline"/>
          <p:cNvSpPr/>
          <p:nvPr/>
        </p:nvSpPr>
        <p:spPr>
          <a:xfrm>
            <a:off x="2264882" y="4270647"/>
            <a:ext cx="905256" cy="905256"/>
          </a:xfrm>
          <a:custGeom>
            <a:avLst/>
            <a:gdLst/>
            <a:ahLst/>
            <a:cxnLst/>
            <a:rect l="l" t="t" r="r" b="b"/>
            <a:pathLst>
              <a:path w="905256" h="905256">
                <a:moveTo>
                  <a:pt x="0" y="0"/>
                </a:moveTo>
                <a:lnTo>
                  <a:pt x="905256" y="0"/>
                </a:lnTo>
                <a:lnTo>
                  <a:pt x="905256" y="905256"/>
                </a:lnTo>
                <a:lnTo>
                  <a:pt x="0" y="905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 descr="Badge Follow with solid fill"/>
          <p:cNvSpPr/>
          <p:nvPr/>
        </p:nvSpPr>
        <p:spPr>
          <a:xfrm>
            <a:off x="2688120" y="4752885"/>
            <a:ext cx="423018" cy="423018"/>
          </a:xfrm>
          <a:custGeom>
            <a:avLst/>
            <a:gdLst/>
            <a:ahLst/>
            <a:cxnLst/>
            <a:rect l="l" t="t" r="r" b="b"/>
            <a:pathLst>
              <a:path w="423018" h="423018">
                <a:moveTo>
                  <a:pt x="0" y="0"/>
                </a:moveTo>
                <a:lnTo>
                  <a:pt x="423018" y="0"/>
                </a:lnTo>
                <a:lnTo>
                  <a:pt x="423018" y="423018"/>
                </a:lnTo>
                <a:lnTo>
                  <a:pt x="0" y="423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 descr="Database outline"/>
          <p:cNvSpPr/>
          <p:nvPr/>
        </p:nvSpPr>
        <p:spPr>
          <a:xfrm>
            <a:off x="8691372" y="4300257"/>
            <a:ext cx="905256" cy="905256"/>
          </a:xfrm>
          <a:custGeom>
            <a:avLst/>
            <a:gdLst/>
            <a:ahLst/>
            <a:cxnLst/>
            <a:rect l="l" t="t" r="r" b="b"/>
            <a:pathLst>
              <a:path w="905256" h="905256">
                <a:moveTo>
                  <a:pt x="0" y="0"/>
                </a:moveTo>
                <a:lnTo>
                  <a:pt x="905256" y="0"/>
                </a:lnTo>
                <a:lnTo>
                  <a:pt x="905256" y="905256"/>
                </a:lnTo>
                <a:lnTo>
                  <a:pt x="0" y="9052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 descr="Download from cloud with solid fill"/>
          <p:cNvSpPr/>
          <p:nvPr/>
        </p:nvSpPr>
        <p:spPr>
          <a:xfrm>
            <a:off x="15117862" y="4270647"/>
            <a:ext cx="905256" cy="905256"/>
          </a:xfrm>
          <a:custGeom>
            <a:avLst/>
            <a:gdLst/>
            <a:ahLst/>
            <a:cxnLst/>
            <a:rect l="l" t="t" r="r" b="b"/>
            <a:pathLst>
              <a:path w="905256" h="905256">
                <a:moveTo>
                  <a:pt x="0" y="0"/>
                </a:moveTo>
                <a:lnTo>
                  <a:pt x="905256" y="0"/>
                </a:lnTo>
                <a:lnTo>
                  <a:pt x="905256" y="905256"/>
                </a:lnTo>
                <a:lnTo>
                  <a:pt x="0" y="9052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167888" y="4074795"/>
            <a:ext cx="4252335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42402" y="2086610"/>
            <a:ext cx="4105756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Confidentiality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51506" y="2086610"/>
            <a:ext cx="4105755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42404" y="2476878"/>
            <a:ext cx="4105756" cy="106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Encryption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Strong authentication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Biometric authentication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51506" y="2476878"/>
            <a:ext cx="4105755" cy="179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hashing 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backups 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Enforced permissions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Monitor file changes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power supplies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42404" y="5382778"/>
            <a:ext cx="4105754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Availability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42405" y="5785127"/>
            <a:ext cx="4105753" cy="106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redundancy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backup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Disaster recovery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35" y="0"/>
            <a:ext cx="18282930" cy="10287000"/>
            <a:chOff x="0" y="0"/>
            <a:chExt cx="2437724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269" cy="13716000"/>
            </a:xfrm>
            <a:custGeom>
              <a:avLst/>
              <a:gdLst/>
              <a:ahLst/>
              <a:cxnLst/>
              <a:rect l="l" t="t" r="r" b="b"/>
              <a:pathLst>
                <a:path w="24377269" h="13716000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33855" y="1094889"/>
            <a:ext cx="9685254" cy="8083158"/>
            <a:chOff x="0" y="0"/>
            <a:chExt cx="12913672" cy="107775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13614" cy="10777601"/>
            </a:xfrm>
            <a:custGeom>
              <a:avLst/>
              <a:gdLst/>
              <a:ahLst/>
              <a:cxnLst/>
              <a:rect l="l" t="t" r="r" b="b"/>
              <a:pathLst>
                <a:path w="12913614" h="10777601">
                  <a:moveTo>
                    <a:pt x="0" y="0"/>
                  </a:moveTo>
                  <a:lnTo>
                    <a:pt x="12913614" y="0"/>
                  </a:lnTo>
                  <a:lnTo>
                    <a:pt x="12913614" y="10777601"/>
                  </a:lnTo>
                  <a:lnTo>
                    <a:pt x="0" y="10777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5928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838946" y="3536114"/>
            <a:ext cx="839497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Security components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10548" y="4790684"/>
            <a:ext cx="6739026" cy="197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l">
              <a:lnSpc>
                <a:spcPts val="3150"/>
              </a:lnSpc>
              <a:buFont typeface="Arial"/>
              <a:buChar char="•"/>
            </a:pPr>
            <a:r>
              <a:rPr lang="en-US" sz="2100" spc="150">
                <a:solidFill>
                  <a:srgbClr val="0C1A69"/>
                </a:solidFill>
                <a:latin typeface="Montserrat"/>
                <a:ea typeface="Montserrat"/>
                <a:cs typeface="Montserrat"/>
                <a:sym typeface="Montserrat"/>
              </a:rPr>
              <a:t>Firewall </a:t>
            </a:r>
          </a:p>
          <a:p>
            <a:pPr marL="380048" lvl="1" indent="-190024" algn="l">
              <a:lnSpc>
                <a:spcPts val="3150"/>
              </a:lnSpc>
              <a:buFont typeface="Arial"/>
              <a:buChar char="•"/>
            </a:pPr>
            <a:r>
              <a:rPr lang="en-US" sz="2100" spc="150">
                <a:solidFill>
                  <a:srgbClr val="0C1A69"/>
                </a:solidFill>
                <a:latin typeface="Montserrat"/>
                <a:ea typeface="Montserrat"/>
                <a:cs typeface="Montserrat"/>
                <a:sym typeface="Montserrat"/>
              </a:rPr>
              <a:t>IDS/IPS</a:t>
            </a:r>
          </a:p>
          <a:p>
            <a:pPr marL="380048" lvl="1" indent="-190024" algn="l">
              <a:lnSpc>
                <a:spcPts val="3150"/>
              </a:lnSpc>
              <a:buFont typeface="Arial"/>
              <a:buChar char="•"/>
            </a:pPr>
            <a:r>
              <a:rPr lang="en-US" sz="2100" spc="150">
                <a:solidFill>
                  <a:srgbClr val="0C1A69"/>
                </a:solidFill>
                <a:latin typeface="Montserrat"/>
                <a:ea typeface="Montserrat"/>
                <a:cs typeface="Montserrat"/>
                <a:sym typeface="Montserrat"/>
              </a:rPr>
              <a:t>VPNs</a:t>
            </a:r>
          </a:p>
          <a:p>
            <a:pPr marL="380048" lvl="1" indent="-190024" algn="l">
              <a:lnSpc>
                <a:spcPts val="3150"/>
              </a:lnSpc>
              <a:buFont typeface="Arial"/>
              <a:buChar char="•"/>
            </a:pPr>
            <a:r>
              <a:rPr lang="en-US" sz="2100" spc="150">
                <a:solidFill>
                  <a:srgbClr val="0C1A69"/>
                </a:solidFill>
                <a:latin typeface="Montserrat"/>
                <a:ea typeface="Montserrat"/>
                <a:cs typeface="Montserrat"/>
                <a:sym typeface="Montserrat"/>
              </a:rPr>
              <a:t>Encryption</a:t>
            </a:r>
          </a:p>
          <a:p>
            <a:pPr marL="380048" lvl="1" indent="-190024" algn="l">
              <a:lnSpc>
                <a:spcPts val="3150"/>
              </a:lnSpc>
              <a:buFont typeface="Arial"/>
              <a:buChar char="•"/>
            </a:pPr>
            <a:r>
              <a:rPr lang="en-US" sz="2100" spc="150">
                <a:solidFill>
                  <a:srgbClr val="0C1A69"/>
                </a:solidFill>
                <a:latin typeface="Montserrat"/>
                <a:ea typeface="Montserrat"/>
                <a:cs typeface="Montserrat"/>
                <a:sym typeface="Montserrat"/>
              </a:rPr>
              <a:t>access control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Robot hand and human hand almost touch with their pointer fingers"/>
            <p:cNvSpPr/>
            <p:nvPr/>
          </p:nvSpPr>
          <p:spPr>
            <a:xfrm flipH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 r="-6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105025" y="2057399"/>
            <a:ext cx="14077950" cy="1617840"/>
            <a:chOff x="0" y="0"/>
            <a:chExt cx="18770600" cy="2157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770600" cy="2157120"/>
            </a:xfrm>
            <a:custGeom>
              <a:avLst/>
              <a:gdLst/>
              <a:ahLst/>
              <a:cxnLst/>
              <a:rect l="l" t="t" r="r" b="b"/>
              <a:pathLst>
                <a:path w="18770600" h="2157120">
                  <a:moveTo>
                    <a:pt x="0" y="0"/>
                  </a:moveTo>
                  <a:lnTo>
                    <a:pt x="18770600" y="0"/>
                  </a:lnTo>
                  <a:lnTo>
                    <a:pt x="18770600" y="2157120"/>
                  </a:lnTo>
                  <a:lnTo>
                    <a:pt x="0" y="2157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0"/>
              <a:ext cx="18770600" cy="19666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775"/>
                </a:lnSpc>
              </a:pPr>
              <a:r>
                <a:rPr lang="en-US" sz="8100" b="1" spc="6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Company overview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35" y="0"/>
            <a:ext cx="18282930" cy="10287000"/>
            <a:chOff x="0" y="0"/>
            <a:chExt cx="2437724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269" cy="13716000"/>
            </a:xfrm>
            <a:custGeom>
              <a:avLst/>
              <a:gdLst/>
              <a:ahLst/>
              <a:cxnLst/>
              <a:rect l="l" t="t" r="r" b="b"/>
              <a:pathLst>
                <a:path w="24377269" h="13716000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517607" y="0"/>
            <a:ext cx="10795395" cy="10301064"/>
            <a:chOff x="0" y="0"/>
            <a:chExt cx="14393860" cy="13734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393799" cy="13734796"/>
            </a:xfrm>
            <a:custGeom>
              <a:avLst/>
              <a:gdLst/>
              <a:ahLst/>
              <a:cxnLst/>
              <a:rect l="l" t="t" r="r" b="b"/>
              <a:pathLst>
                <a:path w="14393799" h="13734796">
                  <a:moveTo>
                    <a:pt x="0" y="0"/>
                  </a:moveTo>
                  <a:lnTo>
                    <a:pt x="14393799" y="0"/>
                  </a:lnTo>
                  <a:lnTo>
                    <a:pt x="14393799" y="13734796"/>
                  </a:lnTo>
                  <a:lnTo>
                    <a:pt x="0" y="13734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2763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803910" y="2195023"/>
            <a:ext cx="809624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Business 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4964" y="3636579"/>
            <a:ext cx="6973665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0C1A6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Research​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4966" y="3924705"/>
            <a:ext cx="6973665" cy="70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 spc="150">
                <a:solidFill>
                  <a:srgbClr val="0C1A69"/>
                </a:solidFill>
                <a:latin typeface="Montserrat"/>
                <a:ea typeface="Montserrat"/>
                <a:cs typeface="Montserrat"/>
                <a:sym typeface="Montserrat"/>
              </a:rPr>
              <a:t>We based our research on market trends and software sales ​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4964" y="5400764"/>
            <a:ext cx="6973665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0C1A6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Abstract​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4966" y="5688889"/>
            <a:ext cx="6973665" cy="70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 spc="150">
                <a:solidFill>
                  <a:srgbClr val="0C1A69"/>
                </a:solidFill>
                <a:latin typeface="Montserrat"/>
                <a:ea typeface="Montserrat"/>
                <a:cs typeface="Montserrat"/>
                <a:sym typeface="Montserrat"/>
              </a:rPr>
              <a:t>We believe people need new management tools to help businesses achieve their OKRs​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4964" y="7192679"/>
            <a:ext cx="6973665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0C1A6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Design​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4966" y="7480805"/>
            <a:ext cx="6973665" cy="345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 spc="150">
                <a:solidFill>
                  <a:srgbClr val="0C1A69"/>
                </a:solidFill>
                <a:latin typeface="Montserrat"/>
                <a:ea typeface="Montserrat"/>
                <a:cs typeface="Montserrat"/>
                <a:sym typeface="Montserrat"/>
              </a:rPr>
              <a:t>Minimalist design and easy to use ​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35" y="0"/>
            <a:ext cx="18282930" cy="10287000"/>
            <a:chOff x="0" y="0"/>
            <a:chExt cx="2437724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269" cy="13716000"/>
            </a:xfrm>
            <a:custGeom>
              <a:avLst/>
              <a:gdLst/>
              <a:ahLst/>
              <a:cxnLst/>
              <a:rect l="l" t="t" r="r" b="b"/>
              <a:pathLst>
                <a:path w="24377269" h="13716000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 rot="7501">
            <a:off x="1244002" y="5909824"/>
            <a:ext cx="4365052" cy="0"/>
          </a:xfrm>
          <a:prstGeom prst="line">
            <a:avLst/>
          </a:prstGeom>
          <a:ln w="9525" cap="rnd">
            <a:solidFill>
              <a:srgbClr val="15C7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7501">
            <a:off x="7044271" y="5909824"/>
            <a:ext cx="4365052" cy="0"/>
          </a:xfrm>
          <a:prstGeom prst="line">
            <a:avLst/>
          </a:prstGeom>
          <a:ln w="9525" cap="rnd">
            <a:solidFill>
              <a:srgbClr val="15C7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7501">
            <a:off x="12844543" y="5909824"/>
            <a:ext cx="4365052" cy="0"/>
          </a:xfrm>
          <a:prstGeom prst="line">
            <a:avLst/>
          </a:prstGeom>
          <a:ln w="9525" cap="rnd">
            <a:solidFill>
              <a:srgbClr val="15C7C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093524" y="2464981"/>
            <a:ext cx="7284951" cy="840334"/>
            <a:chOff x="0" y="0"/>
            <a:chExt cx="9713268" cy="11204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13268" cy="1120445"/>
            </a:xfrm>
            <a:custGeom>
              <a:avLst/>
              <a:gdLst/>
              <a:ahLst/>
              <a:cxnLst/>
              <a:rect l="l" t="t" r="r" b="b"/>
              <a:pathLst>
                <a:path w="9713268" h="1120445">
                  <a:moveTo>
                    <a:pt x="0" y="0"/>
                  </a:moveTo>
                  <a:lnTo>
                    <a:pt x="9713268" y="0"/>
                  </a:lnTo>
                  <a:lnTo>
                    <a:pt x="9713268" y="1120445"/>
                  </a:lnTo>
                  <a:lnTo>
                    <a:pt x="0" y="1120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9713268" cy="1120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 spc="6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Market overview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01602" y="4210446"/>
            <a:ext cx="4039692" cy="1487533"/>
            <a:chOff x="0" y="0"/>
            <a:chExt cx="5386256" cy="19833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86256" cy="1983378"/>
            </a:xfrm>
            <a:custGeom>
              <a:avLst/>
              <a:gdLst/>
              <a:ahLst/>
              <a:cxnLst/>
              <a:rect l="l" t="t" r="r" b="b"/>
              <a:pathLst>
                <a:path w="5386256" h="1983378">
                  <a:moveTo>
                    <a:pt x="0" y="0"/>
                  </a:moveTo>
                  <a:lnTo>
                    <a:pt x="5386256" y="0"/>
                  </a:lnTo>
                  <a:lnTo>
                    <a:pt x="5386256" y="1983378"/>
                  </a:lnTo>
                  <a:lnTo>
                    <a:pt x="0" y="1983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76200"/>
              <a:ext cx="5386256" cy="190717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r">
                <a:lnSpc>
                  <a:spcPts val="6480"/>
                </a:lnSpc>
              </a:pPr>
              <a:r>
                <a:rPr lang="en-US" sz="6000" b="1" spc="600">
                  <a:solidFill>
                    <a:srgbClr val="15C7C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$3B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15553" y="6046864"/>
            <a:ext cx="4370941" cy="1383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Opportunity to build​</a:t>
            </a:r>
          </a:p>
          <a:p>
            <a:pPr algn="r">
              <a:lnSpc>
                <a:spcPts val="378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Fully inclusive market​</a:t>
            </a:r>
          </a:p>
          <a:p>
            <a:pPr algn="r">
              <a:lnSpc>
                <a:spcPts val="378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Total addressable market​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609986" y="4210446"/>
            <a:ext cx="4039692" cy="1487533"/>
            <a:chOff x="0" y="0"/>
            <a:chExt cx="5386256" cy="19833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86256" cy="1983378"/>
            </a:xfrm>
            <a:custGeom>
              <a:avLst/>
              <a:gdLst/>
              <a:ahLst/>
              <a:cxnLst/>
              <a:rect l="l" t="t" r="r" b="b"/>
              <a:pathLst>
                <a:path w="5386256" h="1983378">
                  <a:moveTo>
                    <a:pt x="0" y="0"/>
                  </a:moveTo>
                  <a:lnTo>
                    <a:pt x="5386256" y="0"/>
                  </a:lnTo>
                  <a:lnTo>
                    <a:pt x="5386256" y="1983378"/>
                  </a:lnTo>
                  <a:lnTo>
                    <a:pt x="0" y="1983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76200"/>
              <a:ext cx="5386256" cy="190717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r">
                <a:lnSpc>
                  <a:spcPts val="6480"/>
                </a:lnSpc>
              </a:pPr>
              <a:r>
                <a:rPr lang="en-US" sz="6000" b="1" spc="600">
                  <a:solidFill>
                    <a:srgbClr val="15C7C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$2B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125888" y="6046864"/>
            <a:ext cx="4370940" cy="233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Freedom to invent​</a:t>
            </a:r>
          </a:p>
          <a:p>
            <a:pPr algn="r">
              <a:lnSpc>
                <a:spcPts val="378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Selectively inclusive market​</a:t>
            </a:r>
          </a:p>
          <a:p>
            <a:pPr algn="r">
              <a:lnSpc>
                <a:spcPts val="378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Serviceable available market​</a:t>
            </a:r>
          </a:p>
          <a:p>
            <a:pPr algn="r">
              <a:lnSpc>
                <a:spcPts val="378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410260" y="4210446"/>
            <a:ext cx="4039692" cy="1487533"/>
            <a:chOff x="0" y="0"/>
            <a:chExt cx="5386256" cy="19833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86256" cy="1983378"/>
            </a:xfrm>
            <a:custGeom>
              <a:avLst/>
              <a:gdLst/>
              <a:ahLst/>
              <a:cxnLst/>
              <a:rect l="l" t="t" r="r" b="b"/>
              <a:pathLst>
                <a:path w="5386256" h="1983378">
                  <a:moveTo>
                    <a:pt x="0" y="0"/>
                  </a:moveTo>
                  <a:lnTo>
                    <a:pt x="5386256" y="0"/>
                  </a:lnTo>
                  <a:lnTo>
                    <a:pt x="5386256" y="1983378"/>
                  </a:lnTo>
                  <a:lnTo>
                    <a:pt x="0" y="1983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76200"/>
              <a:ext cx="5386256" cy="190717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r">
                <a:lnSpc>
                  <a:spcPts val="6480"/>
                </a:lnSpc>
              </a:pPr>
              <a:r>
                <a:rPr lang="en-US" sz="6000" b="1" spc="600">
                  <a:solidFill>
                    <a:srgbClr val="15C7C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$1B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936220" y="6046864"/>
            <a:ext cx="4352762" cy="233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Few competitors​</a:t>
            </a:r>
          </a:p>
          <a:p>
            <a:pPr algn="r">
              <a:lnSpc>
                <a:spcPts val="378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Specifically targeted market​</a:t>
            </a:r>
          </a:p>
          <a:p>
            <a:pPr algn="r">
              <a:lnSpc>
                <a:spcPts val="378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Serviceable obtainable market​</a:t>
            </a:r>
          </a:p>
          <a:p>
            <a:pPr algn="r">
              <a:lnSpc>
                <a:spcPts val="378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1306</Words>
  <Application>Microsoft Office PowerPoint</Application>
  <PresentationFormat>Custom</PresentationFormat>
  <Paragraphs>380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 Avenir Next Arabic</vt:lpstr>
      <vt:lpstr>Montserrat Bold</vt:lpstr>
      <vt:lpstr>Montserrat</vt:lpstr>
      <vt:lpstr>Posterama Bold</vt:lpstr>
      <vt:lpstr>Bierstadt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attack.pptx</dc:title>
  <cp:lastModifiedBy>Shaza Muhmed</cp:lastModifiedBy>
  <cp:revision>2</cp:revision>
  <dcterms:created xsi:type="dcterms:W3CDTF">2006-08-16T00:00:00Z</dcterms:created>
  <dcterms:modified xsi:type="dcterms:W3CDTF">2025-09-13T07:32:59Z</dcterms:modified>
  <dc:identifier>DAGywZDzJg4</dc:identifier>
</cp:coreProperties>
</file>